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405" r:id="rId8"/>
    <p:sldId id="260" r:id="rId9"/>
    <p:sldId id="400" r:id="rId10"/>
    <p:sldId id="401" r:id="rId11"/>
    <p:sldId id="261" r:id="rId12"/>
    <p:sldId id="281" r:id="rId13"/>
    <p:sldId id="282" r:id="rId14"/>
    <p:sldId id="283" r:id="rId15"/>
    <p:sldId id="285" r:id="rId16"/>
    <p:sldId id="286" r:id="rId17"/>
    <p:sldId id="262" r:id="rId18"/>
    <p:sldId id="263" r:id="rId19"/>
    <p:sldId id="287" r:id="rId20"/>
    <p:sldId id="293" r:id="rId21"/>
    <p:sldId id="295" r:id="rId22"/>
    <p:sldId id="288" r:id="rId23"/>
    <p:sldId id="296" r:id="rId24"/>
    <p:sldId id="328" r:id="rId25"/>
    <p:sldId id="329" r:id="rId26"/>
    <p:sldId id="330" r:id="rId27"/>
    <p:sldId id="331" r:id="rId28"/>
    <p:sldId id="343" r:id="rId29"/>
    <p:sldId id="312" r:id="rId30"/>
    <p:sldId id="268" r:id="rId31"/>
    <p:sldId id="315" r:id="rId32"/>
    <p:sldId id="324" r:id="rId33"/>
    <p:sldId id="365" r:id="rId34"/>
    <p:sldId id="338" r:id="rId35"/>
    <p:sldId id="334" r:id="rId36"/>
    <p:sldId id="347" r:id="rId37"/>
    <p:sldId id="352" r:id="rId38"/>
    <p:sldId id="366" r:id="rId39"/>
    <p:sldId id="266" r:id="rId40"/>
    <p:sldId id="274" r:id="rId41"/>
    <p:sldId id="277" r:id="rId42"/>
    <p:sldId id="368" r:id="rId43"/>
    <p:sldId id="370" r:id="rId44"/>
    <p:sldId id="367" r:id="rId45"/>
    <p:sldId id="371" r:id="rId46"/>
    <p:sldId id="302" r:id="rId47"/>
    <p:sldId id="303" r:id="rId48"/>
    <p:sldId id="307" r:id="rId49"/>
    <p:sldId id="298" r:id="rId50"/>
    <p:sldId id="372" r:id="rId51"/>
    <p:sldId id="373" r:id="rId52"/>
    <p:sldId id="377" r:id="rId53"/>
    <p:sldId id="311" r:id="rId54"/>
    <p:sldId id="275" r:id="rId55"/>
    <p:sldId id="380" r:id="rId56"/>
    <p:sldId id="289" r:id="rId57"/>
    <p:sldId id="381" r:id="rId58"/>
    <p:sldId id="299" r:id="rId59"/>
    <p:sldId id="382" r:id="rId60"/>
    <p:sldId id="337" r:id="rId61"/>
    <p:sldId id="384" r:id="rId62"/>
    <p:sldId id="385" r:id="rId63"/>
    <p:sldId id="387" r:id="rId64"/>
    <p:sldId id="290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96" r:id="rId73"/>
    <p:sldId id="398" r:id="rId74"/>
    <p:sldId id="399" r:id="rId75"/>
    <p:sldId id="304" r:id="rId76"/>
    <p:sldId id="397" r:id="rId77"/>
    <p:sldId id="403" r:id="rId78"/>
    <p:sldId id="404" r:id="rId7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15" autoAdjust="0"/>
  </p:normalViewPr>
  <p:slideViewPr>
    <p:cSldViewPr snapToGrid="0">
      <p:cViewPr>
        <p:scale>
          <a:sx n="56" d="100"/>
          <a:sy n="56" d="100"/>
        </p:scale>
        <p:origin x="5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73941-7EF9-4640-A343-36F97516536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2A7F7-1A0D-4FF4-8550-B67D6CCF105F}">
      <dgm:prSet/>
      <dgm:spPr/>
      <dgm:t>
        <a:bodyPr/>
        <a:lstStyle/>
        <a:p>
          <a:r>
            <a:rPr lang="da-DK"/>
            <a:t>Nice to know</a:t>
          </a:r>
          <a:endParaRPr lang="en-US"/>
        </a:p>
      </dgm:t>
    </dgm:pt>
    <dgm:pt modelId="{D2A36BBA-7C45-4529-A803-C3EDF08767EF}" cxnId="{F8ED1F90-254F-41C3-934F-42065FC4D1C0}" type="parTrans">
      <dgm:prSet/>
      <dgm:spPr/>
      <dgm:t>
        <a:bodyPr/>
        <a:lstStyle/>
        <a:p>
          <a:endParaRPr lang="en-US"/>
        </a:p>
      </dgm:t>
    </dgm:pt>
    <dgm:pt modelId="{A3B5F7E8-8741-432D-A0DF-FA58E55EBAC9}" cxnId="{F8ED1F90-254F-41C3-934F-42065FC4D1C0}" type="sibTrans">
      <dgm:prSet/>
      <dgm:spPr/>
      <dgm:t>
        <a:bodyPr/>
        <a:lstStyle/>
        <a:p>
          <a:endParaRPr lang="en-US"/>
        </a:p>
      </dgm:t>
    </dgm:pt>
    <dgm:pt modelId="{43FA4A16-CFC1-4FB4-B053-209AC224BF56}">
      <dgm:prSet/>
      <dgm:spPr/>
      <dgm:t>
        <a:bodyPr/>
        <a:lstStyle/>
        <a:p>
          <a:r>
            <a:rPr lang="da-DK" dirty="0"/>
            <a:t>Vitalparametre – hjælper jer også IRL</a:t>
          </a:r>
          <a:endParaRPr lang="en-US" dirty="0"/>
        </a:p>
      </dgm:t>
    </dgm:pt>
    <dgm:pt modelId="{94260D27-1749-45B4-B2DB-A68D969C4048}" cxnId="{0C9EB4D3-5414-49EF-8E9B-CBE05E673C8E}" type="parTrans">
      <dgm:prSet/>
      <dgm:spPr/>
      <dgm:t>
        <a:bodyPr/>
        <a:lstStyle/>
        <a:p>
          <a:endParaRPr lang="en-US"/>
        </a:p>
      </dgm:t>
    </dgm:pt>
    <dgm:pt modelId="{D2026063-46E8-4E81-B774-08550FE28CE0}" cxnId="{0C9EB4D3-5414-49EF-8E9B-CBE05E673C8E}" type="sibTrans">
      <dgm:prSet/>
      <dgm:spPr/>
      <dgm:t>
        <a:bodyPr/>
        <a:lstStyle/>
        <a:p>
          <a:endParaRPr lang="en-US"/>
        </a:p>
      </dgm:t>
    </dgm:pt>
    <dgm:pt modelId="{F4CBBE2E-1CD2-4029-84DF-2A6468262E2D}">
      <dgm:prSet/>
      <dgm:spPr/>
      <dgm:t>
        <a:bodyPr/>
        <a:lstStyle/>
        <a:p>
          <a:r>
            <a:rPr lang="da-DK"/>
            <a:t>NEED to know </a:t>
          </a:r>
          <a:endParaRPr lang="en-US"/>
        </a:p>
      </dgm:t>
    </dgm:pt>
    <dgm:pt modelId="{1CB5FB8B-A98B-4BE0-82A0-0B0B5F857EC0}" cxnId="{EDD5072F-69DF-4144-9734-CDBCA7FAB80B}" type="parTrans">
      <dgm:prSet/>
      <dgm:spPr/>
      <dgm:t>
        <a:bodyPr/>
        <a:lstStyle/>
        <a:p>
          <a:endParaRPr lang="en-US"/>
        </a:p>
      </dgm:t>
    </dgm:pt>
    <dgm:pt modelId="{C185F415-4FFD-4DB7-B39B-64E942ABD1D3}" cxnId="{EDD5072F-69DF-4144-9734-CDBCA7FAB80B}" type="sibTrans">
      <dgm:prSet/>
      <dgm:spPr/>
      <dgm:t>
        <a:bodyPr/>
        <a:lstStyle/>
        <a:p>
          <a:endParaRPr lang="en-US"/>
        </a:p>
      </dgm:t>
    </dgm:pt>
    <dgm:pt modelId="{1453A4CA-40C3-4D9A-8B4E-591CAF758581}">
      <dgm:prSet/>
      <dgm:spPr/>
      <dgm:t>
        <a:bodyPr/>
        <a:lstStyle/>
        <a:p>
          <a:r>
            <a:rPr lang="da-DK" dirty="0" err="1"/>
            <a:t>Operationskompliationer</a:t>
          </a:r>
          <a:endParaRPr lang="en-US" dirty="0"/>
        </a:p>
      </dgm:t>
    </dgm:pt>
    <dgm:pt modelId="{886A6CB3-ABFB-4A01-831E-ADEF4422A2E8}" cxnId="{6652E196-41D2-4BB4-BC56-F4B89911076C}" type="parTrans">
      <dgm:prSet/>
      <dgm:spPr/>
      <dgm:t>
        <a:bodyPr/>
        <a:lstStyle/>
        <a:p>
          <a:endParaRPr lang="en-US"/>
        </a:p>
      </dgm:t>
    </dgm:pt>
    <dgm:pt modelId="{94EFC052-3BFF-490C-A930-611F4F20AAD7}" cxnId="{6652E196-41D2-4BB4-BC56-F4B89911076C}" type="sibTrans">
      <dgm:prSet/>
      <dgm:spPr/>
      <dgm:t>
        <a:bodyPr/>
        <a:lstStyle/>
        <a:p>
          <a:endParaRPr lang="en-US"/>
        </a:p>
      </dgm:t>
    </dgm:pt>
    <dgm:pt modelId="{D84C79C4-D7E5-4309-968B-447FBB6362EB}">
      <dgm:prSet/>
      <dgm:spPr/>
      <dgm:t>
        <a:bodyPr/>
        <a:lstStyle/>
        <a:p>
          <a:r>
            <a:rPr lang="da-DK" dirty="0"/>
            <a:t>ABCDE </a:t>
          </a:r>
          <a:endParaRPr lang="en-US" dirty="0"/>
        </a:p>
      </dgm:t>
    </dgm:pt>
    <dgm:pt modelId="{6D031490-FCFA-4600-AB66-88F6DF018300}" cxnId="{3B0C9FEF-D737-4D95-B70E-F705EF599538}" type="parTrans">
      <dgm:prSet/>
      <dgm:spPr/>
      <dgm:t>
        <a:bodyPr/>
        <a:lstStyle/>
        <a:p>
          <a:endParaRPr lang="en-US"/>
        </a:p>
      </dgm:t>
    </dgm:pt>
    <dgm:pt modelId="{727FC6A9-CB16-4707-8FC6-5E228738B353}" cxnId="{3B0C9FEF-D737-4D95-B70E-F705EF599538}" type="sibTrans">
      <dgm:prSet/>
      <dgm:spPr/>
      <dgm:t>
        <a:bodyPr/>
        <a:lstStyle/>
        <a:p>
          <a:endParaRPr lang="en-US"/>
        </a:p>
      </dgm:t>
    </dgm:pt>
    <dgm:pt modelId="{C79D0D2D-F220-4348-A8D3-FE88DCBE20F0}">
      <dgm:prSet/>
      <dgm:spPr/>
      <dgm:t>
        <a:bodyPr/>
        <a:lstStyle/>
        <a:p>
          <a:r>
            <a:rPr lang="da-DK" dirty="0"/>
            <a:t>Symptomer på akutte tilstande </a:t>
          </a:r>
          <a:endParaRPr lang="en-US" dirty="0"/>
        </a:p>
      </dgm:t>
    </dgm:pt>
    <dgm:pt modelId="{CA113786-3C16-47E9-AB5E-4D058604500E}" cxnId="{ADA1F109-E60E-450C-AA87-52CCABA9520B}" type="parTrans">
      <dgm:prSet/>
      <dgm:spPr/>
      <dgm:t>
        <a:bodyPr/>
        <a:lstStyle/>
        <a:p>
          <a:endParaRPr lang="en-US"/>
        </a:p>
      </dgm:t>
    </dgm:pt>
    <dgm:pt modelId="{3A69A81F-7F9C-44D6-A6CD-71A82F54C7EA}" cxnId="{ADA1F109-E60E-450C-AA87-52CCABA9520B}" type="sibTrans">
      <dgm:prSet/>
      <dgm:spPr/>
      <dgm:t>
        <a:bodyPr/>
        <a:lstStyle/>
        <a:p>
          <a:endParaRPr lang="en-US"/>
        </a:p>
      </dgm:t>
    </dgm:pt>
    <dgm:pt modelId="{60CB8134-346B-42A5-A24B-EA50C25EF777}">
      <dgm:prSet/>
      <dgm:spPr/>
      <dgm:t>
        <a:bodyPr/>
        <a:lstStyle/>
        <a:p>
          <a:r>
            <a:rPr lang="da-DK"/>
            <a:t>Sepsis</a:t>
          </a:r>
          <a:endParaRPr lang="en-US"/>
        </a:p>
      </dgm:t>
    </dgm:pt>
    <dgm:pt modelId="{E2A6EE8D-FC8A-4B8E-A4D5-81612FA0CF43}" cxnId="{BAD44B1B-26BE-4197-BB3E-54F0826280F5}" type="parTrans">
      <dgm:prSet/>
      <dgm:spPr/>
      <dgm:t>
        <a:bodyPr/>
        <a:lstStyle/>
        <a:p>
          <a:endParaRPr lang="en-US"/>
        </a:p>
      </dgm:t>
    </dgm:pt>
    <dgm:pt modelId="{F2D7E721-4C54-4814-8EDD-0126098077C3}" cxnId="{BAD44B1B-26BE-4197-BB3E-54F0826280F5}" type="sibTrans">
      <dgm:prSet/>
      <dgm:spPr/>
      <dgm:t>
        <a:bodyPr/>
        <a:lstStyle/>
        <a:p>
          <a:endParaRPr lang="en-US"/>
        </a:p>
      </dgm:t>
    </dgm:pt>
    <dgm:pt modelId="{A25B2DD7-3487-4223-BDCD-2CEA80479F5E}">
      <dgm:prSet/>
      <dgm:spPr/>
      <dgm:t>
        <a:bodyPr/>
        <a:lstStyle/>
        <a:p>
          <a:r>
            <a:rPr lang="da-DK" dirty="0"/>
            <a:t>HLR </a:t>
          </a:r>
          <a:endParaRPr lang="en-US" dirty="0"/>
        </a:p>
      </dgm:t>
    </dgm:pt>
    <dgm:pt modelId="{DB4119BB-651A-48A5-8CC9-53144CC4BE51}" cxnId="{3434434B-2BC6-438C-8694-3C3B92072EB0}" type="parTrans">
      <dgm:prSet/>
      <dgm:spPr/>
      <dgm:t>
        <a:bodyPr/>
        <a:lstStyle/>
        <a:p>
          <a:endParaRPr lang="da-DK"/>
        </a:p>
      </dgm:t>
    </dgm:pt>
    <dgm:pt modelId="{088B912B-5267-4C27-AE47-C67DFADB5365}" cxnId="{3434434B-2BC6-438C-8694-3C3B92072EB0}" type="sibTrans">
      <dgm:prSet/>
      <dgm:spPr/>
      <dgm:t>
        <a:bodyPr/>
        <a:lstStyle/>
        <a:p>
          <a:endParaRPr lang="da-DK"/>
        </a:p>
      </dgm:t>
    </dgm:pt>
    <dgm:pt modelId="{94B142D8-9B6F-4467-9C1A-575733DC6764}" type="pres">
      <dgm:prSet presAssocID="{C4D73941-7EF9-4640-A343-36F97516536C}" presName="linear" presStyleCnt="0">
        <dgm:presLayoutVars>
          <dgm:dir/>
          <dgm:animLvl val="lvl"/>
          <dgm:resizeHandles val="exact"/>
        </dgm:presLayoutVars>
      </dgm:prSet>
      <dgm:spPr/>
    </dgm:pt>
    <dgm:pt modelId="{EB18704E-9DDC-4C9B-92E5-9E9C5EC70F2C}" type="pres">
      <dgm:prSet presAssocID="{8882A7F7-1A0D-4FF4-8550-B67D6CCF105F}" presName="parentLin" presStyleCnt="0"/>
      <dgm:spPr/>
    </dgm:pt>
    <dgm:pt modelId="{BB4A52DC-5BCD-40A1-AD36-349B30095DB4}" type="pres">
      <dgm:prSet presAssocID="{8882A7F7-1A0D-4FF4-8550-B67D6CCF105F}" presName="parentLeftMargin" presStyleLbl="node1" presStyleIdx="0" presStyleCnt="2"/>
      <dgm:spPr/>
    </dgm:pt>
    <dgm:pt modelId="{753162EE-E328-4D09-815B-918603398D77}" type="pres">
      <dgm:prSet presAssocID="{8882A7F7-1A0D-4FF4-8550-B67D6CCF105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42D265-7A53-40E3-BED9-70FF1A5A8154}" type="pres">
      <dgm:prSet presAssocID="{8882A7F7-1A0D-4FF4-8550-B67D6CCF105F}" presName="negativeSpace" presStyleCnt="0"/>
      <dgm:spPr/>
    </dgm:pt>
    <dgm:pt modelId="{88007C4E-2477-40AF-8DE3-1EEAAE910CD8}" type="pres">
      <dgm:prSet presAssocID="{8882A7F7-1A0D-4FF4-8550-B67D6CCF105F}" presName="childText" presStyleLbl="conFgAcc1" presStyleIdx="0" presStyleCnt="2">
        <dgm:presLayoutVars>
          <dgm:bulletEnabled val="1"/>
        </dgm:presLayoutVars>
      </dgm:prSet>
      <dgm:spPr/>
    </dgm:pt>
    <dgm:pt modelId="{BDE0EBAD-4AC1-4CD5-85D3-6C5469C4A883}" type="pres">
      <dgm:prSet presAssocID="{A3B5F7E8-8741-432D-A0DF-FA58E55EBAC9}" presName="spaceBetweenRectangles" presStyleCnt="0"/>
      <dgm:spPr/>
    </dgm:pt>
    <dgm:pt modelId="{E3324641-FF4F-47A1-94F4-8A4DE9C1ACE5}" type="pres">
      <dgm:prSet presAssocID="{F4CBBE2E-1CD2-4029-84DF-2A6468262E2D}" presName="parentLin" presStyleCnt="0"/>
      <dgm:spPr/>
    </dgm:pt>
    <dgm:pt modelId="{E11B8D6F-04E9-4329-950E-F02E2D36F112}" type="pres">
      <dgm:prSet presAssocID="{F4CBBE2E-1CD2-4029-84DF-2A6468262E2D}" presName="parentLeftMargin" presStyleLbl="node1" presStyleIdx="0" presStyleCnt="2"/>
      <dgm:spPr/>
    </dgm:pt>
    <dgm:pt modelId="{387FCDEF-40BA-4F2E-A0B3-6C658A202055}" type="pres">
      <dgm:prSet presAssocID="{F4CBBE2E-1CD2-4029-84DF-2A6468262E2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B369E0-DE1B-47F7-8787-55A8F6A8B7C4}" type="pres">
      <dgm:prSet presAssocID="{F4CBBE2E-1CD2-4029-84DF-2A6468262E2D}" presName="negativeSpace" presStyleCnt="0"/>
      <dgm:spPr/>
    </dgm:pt>
    <dgm:pt modelId="{07F54FC8-72A1-48C4-9BEF-6909C23389CC}" type="pres">
      <dgm:prSet presAssocID="{F4CBBE2E-1CD2-4029-84DF-2A6468262E2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DA1F109-E60E-450C-AA87-52CCABA9520B}" srcId="{F4CBBE2E-1CD2-4029-84DF-2A6468262E2D}" destId="{C79D0D2D-F220-4348-A8D3-FE88DCBE20F0}" srcOrd="2" destOrd="0" parTransId="{CA113786-3C16-47E9-AB5E-4D058604500E}" sibTransId="{3A69A81F-7F9C-44D6-A6CD-71A82F54C7EA}"/>
    <dgm:cxn modelId="{BAD44B1B-26BE-4197-BB3E-54F0826280F5}" srcId="{C79D0D2D-F220-4348-A8D3-FE88DCBE20F0}" destId="{60CB8134-346B-42A5-A24B-EA50C25EF777}" srcOrd="0" destOrd="0" parTransId="{E2A6EE8D-FC8A-4B8E-A4D5-81612FA0CF43}" sibTransId="{F2D7E721-4C54-4814-8EDD-0126098077C3}"/>
    <dgm:cxn modelId="{07E78924-58ED-4456-BF03-85D143A91907}" type="presOf" srcId="{F4CBBE2E-1CD2-4029-84DF-2A6468262E2D}" destId="{E11B8D6F-04E9-4329-950E-F02E2D36F112}" srcOrd="0" destOrd="0" presId="urn:microsoft.com/office/officeart/2005/8/layout/list1"/>
    <dgm:cxn modelId="{49598B26-D697-4016-8D26-B845DBC39D7C}" type="presOf" srcId="{8882A7F7-1A0D-4FF4-8550-B67D6CCF105F}" destId="{BB4A52DC-5BCD-40A1-AD36-349B30095DB4}" srcOrd="0" destOrd="0" presId="urn:microsoft.com/office/officeart/2005/8/layout/list1"/>
    <dgm:cxn modelId="{EDD5072F-69DF-4144-9734-CDBCA7FAB80B}" srcId="{C4D73941-7EF9-4640-A343-36F97516536C}" destId="{F4CBBE2E-1CD2-4029-84DF-2A6468262E2D}" srcOrd="1" destOrd="0" parTransId="{1CB5FB8B-A98B-4BE0-82A0-0B0B5F857EC0}" sibTransId="{C185F415-4FFD-4DB7-B39B-64E942ABD1D3}"/>
    <dgm:cxn modelId="{83571D3F-5266-4340-A7BE-0BB36FAFF32B}" type="presOf" srcId="{1453A4CA-40C3-4D9A-8B4E-591CAF758581}" destId="{07F54FC8-72A1-48C4-9BEF-6909C23389CC}" srcOrd="0" destOrd="0" presId="urn:microsoft.com/office/officeart/2005/8/layout/list1"/>
    <dgm:cxn modelId="{B8FB1245-919F-4357-A298-33E39EF43900}" type="presOf" srcId="{8882A7F7-1A0D-4FF4-8550-B67D6CCF105F}" destId="{753162EE-E328-4D09-815B-918603398D77}" srcOrd="1" destOrd="0" presId="urn:microsoft.com/office/officeart/2005/8/layout/list1"/>
    <dgm:cxn modelId="{3434434B-2BC6-438C-8694-3C3B92072EB0}" srcId="{8882A7F7-1A0D-4FF4-8550-B67D6CCF105F}" destId="{A25B2DD7-3487-4223-BDCD-2CEA80479F5E}" srcOrd="1" destOrd="0" parTransId="{DB4119BB-651A-48A5-8CC9-53144CC4BE51}" sibTransId="{088B912B-5267-4C27-AE47-C67DFADB5365}"/>
    <dgm:cxn modelId="{7351AF4D-6998-4023-809B-43BA380ED421}" type="presOf" srcId="{F4CBBE2E-1CD2-4029-84DF-2A6468262E2D}" destId="{387FCDEF-40BA-4F2E-A0B3-6C658A202055}" srcOrd="1" destOrd="0" presId="urn:microsoft.com/office/officeart/2005/8/layout/list1"/>
    <dgm:cxn modelId="{5B743472-957E-472D-9663-17F185E27B3C}" type="presOf" srcId="{60CB8134-346B-42A5-A24B-EA50C25EF777}" destId="{07F54FC8-72A1-48C4-9BEF-6909C23389CC}" srcOrd="0" destOrd="3" presId="urn:microsoft.com/office/officeart/2005/8/layout/list1"/>
    <dgm:cxn modelId="{F8ED1F90-254F-41C3-934F-42065FC4D1C0}" srcId="{C4D73941-7EF9-4640-A343-36F97516536C}" destId="{8882A7F7-1A0D-4FF4-8550-B67D6CCF105F}" srcOrd="0" destOrd="0" parTransId="{D2A36BBA-7C45-4529-A803-C3EDF08767EF}" sibTransId="{A3B5F7E8-8741-432D-A0DF-FA58E55EBAC9}"/>
    <dgm:cxn modelId="{6652E196-41D2-4BB4-BC56-F4B89911076C}" srcId="{F4CBBE2E-1CD2-4029-84DF-2A6468262E2D}" destId="{1453A4CA-40C3-4D9A-8B4E-591CAF758581}" srcOrd="0" destOrd="0" parTransId="{886A6CB3-ABFB-4A01-831E-ADEF4422A2E8}" sibTransId="{94EFC052-3BFF-490C-A930-611F4F20AAD7}"/>
    <dgm:cxn modelId="{F5261497-B047-4F90-861A-E9CB133045AC}" type="presOf" srcId="{D84C79C4-D7E5-4309-968B-447FBB6362EB}" destId="{07F54FC8-72A1-48C4-9BEF-6909C23389CC}" srcOrd="0" destOrd="1" presId="urn:microsoft.com/office/officeart/2005/8/layout/list1"/>
    <dgm:cxn modelId="{556AECBC-215A-48CA-89DA-BA17C5257EAE}" type="presOf" srcId="{C79D0D2D-F220-4348-A8D3-FE88DCBE20F0}" destId="{07F54FC8-72A1-48C4-9BEF-6909C23389CC}" srcOrd="0" destOrd="2" presId="urn:microsoft.com/office/officeart/2005/8/layout/list1"/>
    <dgm:cxn modelId="{0C9EB4D3-5414-49EF-8E9B-CBE05E673C8E}" srcId="{8882A7F7-1A0D-4FF4-8550-B67D6CCF105F}" destId="{43FA4A16-CFC1-4FB4-B053-209AC224BF56}" srcOrd="0" destOrd="0" parTransId="{94260D27-1749-45B4-B2DB-A68D969C4048}" sibTransId="{D2026063-46E8-4E81-B774-08550FE28CE0}"/>
    <dgm:cxn modelId="{730969E4-933B-4CA4-A1FF-E8043D86D447}" type="presOf" srcId="{A25B2DD7-3487-4223-BDCD-2CEA80479F5E}" destId="{88007C4E-2477-40AF-8DE3-1EEAAE910CD8}" srcOrd="0" destOrd="1" presId="urn:microsoft.com/office/officeart/2005/8/layout/list1"/>
    <dgm:cxn modelId="{3B0C9FEF-D737-4D95-B70E-F705EF599538}" srcId="{F4CBBE2E-1CD2-4029-84DF-2A6468262E2D}" destId="{D84C79C4-D7E5-4309-968B-447FBB6362EB}" srcOrd="1" destOrd="0" parTransId="{6D031490-FCFA-4600-AB66-88F6DF018300}" sibTransId="{727FC6A9-CB16-4707-8FC6-5E228738B353}"/>
    <dgm:cxn modelId="{BB4179F6-E3D2-4018-8B42-FD53EA199861}" type="presOf" srcId="{43FA4A16-CFC1-4FB4-B053-209AC224BF56}" destId="{88007C4E-2477-40AF-8DE3-1EEAAE910CD8}" srcOrd="0" destOrd="0" presId="urn:microsoft.com/office/officeart/2005/8/layout/list1"/>
    <dgm:cxn modelId="{C2DC5FF8-36D2-410D-8C58-0A64D277A62E}" type="presOf" srcId="{C4D73941-7EF9-4640-A343-36F97516536C}" destId="{94B142D8-9B6F-4467-9C1A-575733DC6764}" srcOrd="0" destOrd="0" presId="urn:microsoft.com/office/officeart/2005/8/layout/list1"/>
    <dgm:cxn modelId="{D1B7B721-B91C-4728-8003-34DBA86DD23A}" type="presParOf" srcId="{94B142D8-9B6F-4467-9C1A-575733DC6764}" destId="{EB18704E-9DDC-4C9B-92E5-9E9C5EC70F2C}" srcOrd="0" destOrd="0" presId="urn:microsoft.com/office/officeart/2005/8/layout/list1"/>
    <dgm:cxn modelId="{0AEB13B9-CD2A-4A49-A918-B7F55B99D893}" type="presParOf" srcId="{EB18704E-9DDC-4C9B-92E5-9E9C5EC70F2C}" destId="{BB4A52DC-5BCD-40A1-AD36-349B30095DB4}" srcOrd="0" destOrd="0" presId="urn:microsoft.com/office/officeart/2005/8/layout/list1"/>
    <dgm:cxn modelId="{9705029F-046D-4B7B-B0C1-52E16816ED1D}" type="presParOf" srcId="{EB18704E-9DDC-4C9B-92E5-9E9C5EC70F2C}" destId="{753162EE-E328-4D09-815B-918603398D77}" srcOrd="1" destOrd="0" presId="urn:microsoft.com/office/officeart/2005/8/layout/list1"/>
    <dgm:cxn modelId="{55279302-C297-4631-AC6B-9E3EC40314D9}" type="presParOf" srcId="{94B142D8-9B6F-4467-9C1A-575733DC6764}" destId="{9342D265-7A53-40E3-BED9-70FF1A5A8154}" srcOrd="1" destOrd="0" presId="urn:microsoft.com/office/officeart/2005/8/layout/list1"/>
    <dgm:cxn modelId="{65DEDDB4-87C3-4759-A189-6BD53D021968}" type="presParOf" srcId="{94B142D8-9B6F-4467-9C1A-575733DC6764}" destId="{88007C4E-2477-40AF-8DE3-1EEAAE910CD8}" srcOrd="2" destOrd="0" presId="urn:microsoft.com/office/officeart/2005/8/layout/list1"/>
    <dgm:cxn modelId="{4129ED7A-0CE2-4704-A82B-5B1BD5C881A4}" type="presParOf" srcId="{94B142D8-9B6F-4467-9C1A-575733DC6764}" destId="{BDE0EBAD-4AC1-4CD5-85D3-6C5469C4A883}" srcOrd="3" destOrd="0" presId="urn:microsoft.com/office/officeart/2005/8/layout/list1"/>
    <dgm:cxn modelId="{EDF4FE5E-4D58-4F3C-A4E8-CAEEFA9EA516}" type="presParOf" srcId="{94B142D8-9B6F-4467-9C1A-575733DC6764}" destId="{E3324641-FF4F-47A1-94F4-8A4DE9C1ACE5}" srcOrd="4" destOrd="0" presId="urn:microsoft.com/office/officeart/2005/8/layout/list1"/>
    <dgm:cxn modelId="{E1E1BD55-2CB1-4080-8715-26F5353F5A49}" type="presParOf" srcId="{E3324641-FF4F-47A1-94F4-8A4DE9C1ACE5}" destId="{E11B8D6F-04E9-4329-950E-F02E2D36F112}" srcOrd="0" destOrd="0" presId="urn:microsoft.com/office/officeart/2005/8/layout/list1"/>
    <dgm:cxn modelId="{792F505F-84AB-4F35-9AEC-EBC7A0FE0CD2}" type="presParOf" srcId="{E3324641-FF4F-47A1-94F4-8A4DE9C1ACE5}" destId="{387FCDEF-40BA-4F2E-A0B3-6C658A202055}" srcOrd="1" destOrd="0" presId="urn:microsoft.com/office/officeart/2005/8/layout/list1"/>
    <dgm:cxn modelId="{70C6F357-7818-4770-94C5-543C3C36D174}" type="presParOf" srcId="{94B142D8-9B6F-4467-9C1A-575733DC6764}" destId="{9CB369E0-DE1B-47F7-8787-55A8F6A8B7C4}" srcOrd="5" destOrd="0" presId="urn:microsoft.com/office/officeart/2005/8/layout/list1"/>
    <dgm:cxn modelId="{D6F5BC94-D8EF-42DB-B070-B315D0EB2901}" type="presParOf" srcId="{94B142D8-9B6F-4467-9C1A-575733DC6764}" destId="{07F54FC8-72A1-48C4-9BEF-6909C23389C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E88C59-9AA0-4336-8F8D-244BF1D0F1B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0CD0E2-27AA-4678-B0AF-96950BEF771D}">
      <dgm:prSet/>
      <dgm:spPr/>
      <dgm:t>
        <a:bodyPr/>
        <a:lstStyle/>
        <a:p>
          <a:r>
            <a:rPr lang="da-DK"/>
            <a:t>Nice to know</a:t>
          </a:r>
          <a:endParaRPr lang="en-US"/>
        </a:p>
      </dgm:t>
    </dgm:pt>
    <dgm:pt modelId="{2B720D57-2AF3-4184-9CEB-498FE8AC65BC}" cxnId="{CBAA32E0-B303-446A-A60C-9E5587CB0D18}" type="parTrans">
      <dgm:prSet/>
      <dgm:spPr/>
      <dgm:t>
        <a:bodyPr/>
        <a:lstStyle/>
        <a:p>
          <a:endParaRPr lang="en-US"/>
        </a:p>
      </dgm:t>
    </dgm:pt>
    <dgm:pt modelId="{2B3A2BEA-B447-432D-A996-DEB0AB5FC658}" cxnId="{CBAA32E0-B303-446A-A60C-9E5587CB0D18}" type="sibTrans">
      <dgm:prSet/>
      <dgm:spPr/>
      <dgm:t>
        <a:bodyPr/>
        <a:lstStyle/>
        <a:p>
          <a:endParaRPr lang="en-US"/>
        </a:p>
      </dgm:t>
    </dgm:pt>
    <dgm:pt modelId="{3B7DAC9B-BB82-433B-B1ED-9B2D33F8282E}">
      <dgm:prSet/>
      <dgm:spPr/>
      <dgm:t>
        <a:bodyPr/>
        <a:lstStyle/>
        <a:p>
          <a:r>
            <a:rPr lang="da-DK"/>
            <a:t>Dyslipidæmi og åreforkalkning – forståelse for dette </a:t>
          </a:r>
          <a:endParaRPr lang="en-US"/>
        </a:p>
      </dgm:t>
    </dgm:pt>
    <dgm:pt modelId="{55EDBF0F-3DB1-4985-9E65-3BBFDBFD55B3}" cxnId="{422AA6BF-1ACF-421B-8A32-BD2A3253292A}" type="parTrans">
      <dgm:prSet/>
      <dgm:spPr/>
      <dgm:t>
        <a:bodyPr/>
        <a:lstStyle/>
        <a:p>
          <a:endParaRPr lang="en-US"/>
        </a:p>
      </dgm:t>
    </dgm:pt>
    <dgm:pt modelId="{F9DC8A0B-B024-4DAD-AAC3-1A3119F0E25D}" cxnId="{422AA6BF-1ACF-421B-8A32-BD2A3253292A}" type="sibTrans">
      <dgm:prSet/>
      <dgm:spPr/>
      <dgm:t>
        <a:bodyPr/>
        <a:lstStyle/>
        <a:p>
          <a:endParaRPr lang="en-US"/>
        </a:p>
      </dgm:t>
    </dgm:pt>
    <dgm:pt modelId="{2EDB865B-8FE1-48A6-A93E-009D760DC073}">
      <dgm:prSet/>
      <dgm:spPr/>
      <dgm:t>
        <a:bodyPr/>
        <a:lstStyle/>
        <a:p>
          <a:r>
            <a:rPr lang="da-DK"/>
            <a:t>NEED to know</a:t>
          </a:r>
          <a:endParaRPr lang="en-US"/>
        </a:p>
      </dgm:t>
    </dgm:pt>
    <dgm:pt modelId="{3D90C45A-3786-433F-99FF-1AF086A7EDC4}" cxnId="{A3729969-CA65-4DA0-AEB4-1C585C52D5F5}" type="parTrans">
      <dgm:prSet/>
      <dgm:spPr/>
      <dgm:t>
        <a:bodyPr/>
        <a:lstStyle/>
        <a:p>
          <a:endParaRPr lang="en-US"/>
        </a:p>
      </dgm:t>
    </dgm:pt>
    <dgm:pt modelId="{1E23D4CC-CAD5-4E81-BD65-66E388C7040A}" cxnId="{A3729969-CA65-4DA0-AEB4-1C585C52D5F5}" type="sibTrans">
      <dgm:prSet/>
      <dgm:spPr/>
      <dgm:t>
        <a:bodyPr/>
        <a:lstStyle/>
        <a:p>
          <a:endParaRPr lang="en-US"/>
        </a:p>
      </dgm:t>
    </dgm:pt>
    <dgm:pt modelId="{D0C8E9A3-BFEE-4F63-A340-7C26F625CE13}">
      <dgm:prSet/>
      <dgm:spPr/>
      <dgm:t>
        <a:bodyPr/>
        <a:lstStyle/>
        <a:p>
          <a:r>
            <a:rPr lang="da-DK"/>
            <a:t>Iskæmi i UE</a:t>
          </a:r>
          <a:endParaRPr lang="en-US"/>
        </a:p>
      </dgm:t>
    </dgm:pt>
    <dgm:pt modelId="{803EC38F-1DCB-4928-9A6A-0A38F3547E7F}" cxnId="{2B219745-8438-41B0-A959-B9450AF16A88}" type="parTrans">
      <dgm:prSet/>
      <dgm:spPr/>
      <dgm:t>
        <a:bodyPr/>
        <a:lstStyle/>
        <a:p>
          <a:endParaRPr lang="en-US"/>
        </a:p>
      </dgm:t>
    </dgm:pt>
    <dgm:pt modelId="{C7239135-F6B3-4C02-ABEE-669B6492FCC6}" cxnId="{2B219745-8438-41B0-A959-B9450AF16A88}" type="sibTrans">
      <dgm:prSet/>
      <dgm:spPr/>
      <dgm:t>
        <a:bodyPr/>
        <a:lstStyle/>
        <a:p>
          <a:endParaRPr lang="en-US"/>
        </a:p>
      </dgm:t>
    </dgm:pt>
    <dgm:pt modelId="{0672B0AE-B1DA-450B-AA5C-E56B6A663D2F}">
      <dgm:prSet/>
      <dgm:spPr/>
      <dgm:t>
        <a:bodyPr/>
        <a:lstStyle/>
        <a:p>
          <a:r>
            <a:rPr lang="da-DK"/>
            <a:t>Trombose vs. emboli </a:t>
          </a:r>
          <a:endParaRPr lang="en-US"/>
        </a:p>
      </dgm:t>
    </dgm:pt>
    <dgm:pt modelId="{5E66EBC9-D5BD-40D4-AC11-21AE01891AD3}" cxnId="{3DA8448F-09E0-40B2-8835-101D0A8B12B3}" type="parTrans">
      <dgm:prSet/>
      <dgm:spPr/>
      <dgm:t>
        <a:bodyPr/>
        <a:lstStyle/>
        <a:p>
          <a:endParaRPr lang="en-US"/>
        </a:p>
      </dgm:t>
    </dgm:pt>
    <dgm:pt modelId="{6767338A-C8ED-49FD-8ABE-929FD0FA5778}" cxnId="{3DA8448F-09E0-40B2-8835-101D0A8B12B3}" type="sibTrans">
      <dgm:prSet/>
      <dgm:spPr/>
      <dgm:t>
        <a:bodyPr/>
        <a:lstStyle/>
        <a:p>
          <a:endParaRPr lang="en-US"/>
        </a:p>
      </dgm:t>
    </dgm:pt>
    <dgm:pt modelId="{A42837B9-B701-4B80-88F7-1154055BBA09}">
      <dgm:prSet/>
      <dgm:spPr/>
      <dgm:t>
        <a:bodyPr/>
        <a:lstStyle/>
        <a:p>
          <a:r>
            <a:rPr lang="da-DK"/>
            <a:t>Aortaaneurisme vs. aortadissektion </a:t>
          </a:r>
          <a:endParaRPr lang="en-US"/>
        </a:p>
      </dgm:t>
    </dgm:pt>
    <dgm:pt modelId="{86A6FA32-0E1C-4F34-B137-34FAC24C0CD0}" cxnId="{C43B7E3A-5673-4309-9C19-6DC75C311A81}" type="parTrans">
      <dgm:prSet/>
      <dgm:spPr/>
      <dgm:t>
        <a:bodyPr/>
        <a:lstStyle/>
        <a:p>
          <a:endParaRPr lang="en-US"/>
        </a:p>
      </dgm:t>
    </dgm:pt>
    <dgm:pt modelId="{937E46CA-85CB-4E1D-9564-95DFED7391E4}" cxnId="{C43B7E3A-5673-4309-9C19-6DC75C311A81}" type="sibTrans">
      <dgm:prSet/>
      <dgm:spPr/>
      <dgm:t>
        <a:bodyPr/>
        <a:lstStyle/>
        <a:p>
          <a:endParaRPr lang="en-US"/>
        </a:p>
      </dgm:t>
    </dgm:pt>
    <dgm:pt modelId="{0CEF3CB5-F941-43DB-9021-1D02847AD38F}">
      <dgm:prSet/>
      <dgm:spPr/>
      <dgm:t>
        <a:bodyPr/>
        <a:lstStyle/>
        <a:p>
          <a:r>
            <a:rPr lang="da-DK"/>
            <a:t>Carotisstenose </a:t>
          </a:r>
          <a:endParaRPr lang="en-US"/>
        </a:p>
      </dgm:t>
    </dgm:pt>
    <dgm:pt modelId="{16A8D0E3-F861-4C6B-96E8-F2D201A3A8E5}" cxnId="{65CBE3BF-B56A-4391-942A-B71CF8DB9A8B}" type="parTrans">
      <dgm:prSet/>
      <dgm:spPr/>
      <dgm:t>
        <a:bodyPr/>
        <a:lstStyle/>
        <a:p>
          <a:endParaRPr lang="en-US"/>
        </a:p>
      </dgm:t>
    </dgm:pt>
    <dgm:pt modelId="{157EA903-8EDA-4716-B991-81222E789ACF}" cxnId="{65CBE3BF-B56A-4391-942A-B71CF8DB9A8B}" type="sibTrans">
      <dgm:prSet/>
      <dgm:spPr/>
      <dgm:t>
        <a:bodyPr/>
        <a:lstStyle/>
        <a:p>
          <a:endParaRPr lang="en-US"/>
        </a:p>
      </dgm:t>
    </dgm:pt>
    <dgm:pt modelId="{12C20F53-46ED-4F9D-BCDE-551F2A417867}">
      <dgm:prSet/>
      <dgm:spPr/>
      <dgm:t>
        <a:bodyPr/>
        <a:lstStyle/>
        <a:p>
          <a:r>
            <a:rPr lang="da-DK"/>
            <a:t>Hypertension, AFLI og hjertesvigt </a:t>
          </a:r>
          <a:endParaRPr lang="en-US"/>
        </a:p>
      </dgm:t>
    </dgm:pt>
    <dgm:pt modelId="{387E9B94-AB14-4C6B-A8F1-06F5B7D60E35}" cxnId="{995D6537-7750-4AFB-B3F5-C9E21296CDFB}" type="parTrans">
      <dgm:prSet/>
      <dgm:spPr/>
      <dgm:t>
        <a:bodyPr/>
        <a:lstStyle/>
        <a:p>
          <a:endParaRPr lang="en-US"/>
        </a:p>
      </dgm:t>
    </dgm:pt>
    <dgm:pt modelId="{5504013D-6721-49F0-8321-465728E908BD}" cxnId="{995D6537-7750-4AFB-B3F5-C9E21296CDFB}" type="sibTrans">
      <dgm:prSet/>
      <dgm:spPr/>
      <dgm:t>
        <a:bodyPr/>
        <a:lstStyle/>
        <a:p>
          <a:endParaRPr lang="en-US"/>
        </a:p>
      </dgm:t>
    </dgm:pt>
    <dgm:pt modelId="{690FC288-D6FE-4375-A56D-5E75CC60B381}">
      <dgm:prSet/>
      <dgm:spPr/>
      <dgm:t>
        <a:bodyPr/>
        <a:lstStyle/>
        <a:p>
          <a:r>
            <a:rPr lang="da-DK"/>
            <a:t>Iskæmisk hjertesygdom</a:t>
          </a:r>
          <a:endParaRPr lang="en-US"/>
        </a:p>
      </dgm:t>
    </dgm:pt>
    <dgm:pt modelId="{9E425C50-43CF-43CF-B5A6-BE3CE62DAF9E}" cxnId="{4F355FBC-69C7-424C-A108-BF611E0E9FE8}" type="parTrans">
      <dgm:prSet/>
      <dgm:spPr/>
      <dgm:t>
        <a:bodyPr/>
        <a:lstStyle/>
        <a:p>
          <a:endParaRPr lang="en-US"/>
        </a:p>
      </dgm:t>
    </dgm:pt>
    <dgm:pt modelId="{4ADFE871-301B-4949-B93E-388774667ED7}" cxnId="{4F355FBC-69C7-424C-A108-BF611E0E9FE8}" type="sibTrans">
      <dgm:prSet/>
      <dgm:spPr/>
      <dgm:t>
        <a:bodyPr/>
        <a:lstStyle/>
        <a:p>
          <a:endParaRPr lang="en-US"/>
        </a:p>
      </dgm:t>
    </dgm:pt>
    <dgm:pt modelId="{5B57B993-183E-46C7-854A-C05A3E5BCAC6}">
      <dgm:prSet/>
      <dgm:spPr/>
      <dgm:t>
        <a:bodyPr/>
        <a:lstStyle/>
        <a:p>
          <a:r>
            <a:rPr lang="da-DK"/>
            <a:t>Stabil angina pectoris vs. AKS </a:t>
          </a:r>
          <a:endParaRPr lang="en-US"/>
        </a:p>
      </dgm:t>
    </dgm:pt>
    <dgm:pt modelId="{FBC46607-544A-45A6-BB9B-12383642C117}" cxnId="{26F9DF40-6B7A-49AB-ACE9-5084551A399D}" type="parTrans">
      <dgm:prSet/>
      <dgm:spPr/>
      <dgm:t>
        <a:bodyPr/>
        <a:lstStyle/>
        <a:p>
          <a:endParaRPr lang="en-US"/>
        </a:p>
      </dgm:t>
    </dgm:pt>
    <dgm:pt modelId="{ED5A56A4-3008-4B63-BF6E-A20FEA15E97E}" cxnId="{26F9DF40-6B7A-49AB-ACE9-5084551A399D}" type="sibTrans">
      <dgm:prSet/>
      <dgm:spPr/>
      <dgm:t>
        <a:bodyPr/>
        <a:lstStyle/>
        <a:p>
          <a:endParaRPr lang="en-US"/>
        </a:p>
      </dgm:t>
    </dgm:pt>
    <dgm:pt modelId="{61FC86F9-8302-4D19-8CBD-D2FBAB3842E5}">
      <dgm:prSet/>
      <dgm:spPr/>
      <dgm:t>
        <a:bodyPr/>
        <a:lstStyle/>
        <a:p>
          <a:r>
            <a:rPr lang="da-DK"/>
            <a:t>CABG vs. PCI </a:t>
          </a:r>
          <a:endParaRPr lang="en-US"/>
        </a:p>
      </dgm:t>
    </dgm:pt>
    <dgm:pt modelId="{AD26A457-D2FB-4198-8BB5-3DD0C0EDDF14}" cxnId="{6EDABAC8-F5F8-4B99-819C-89227776F7E2}" type="parTrans">
      <dgm:prSet/>
      <dgm:spPr/>
      <dgm:t>
        <a:bodyPr/>
        <a:lstStyle/>
        <a:p>
          <a:endParaRPr lang="en-US"/>
        </a:p>
      </dgm:t>
    </dgm:pt>
    <dgm:pt modelId="{0C40BDBB-6235-4CBF-BB3C-7FDDC53DF7DC}" cxnId="{6EDABAC8-F5F8-4B99-819C-89227776F7E2}" type="sibTrans">
      <dgm:prSet/>
      <dgm:spPr/>
      <dgm:t>
        <a:bodyPr/>
        <a:lstStyle/>
        <a:p>
          <a:endParaRPr lang="en-US"/>
        </a:p>
      </dgm:t>
    </dgm:pt>
    <dgm:pt modelId="{9BE8BCC2-B554-44DD-B44C-EF705019766E}" type="pres">
      <dgm:prSet presAssocID="{C5E88C59-9AA0-4336-8F8D-244BF1D0F1B4}" presName="linear" presStyleCnt="0">
        <dgm:presLayoutVars>
          <dgm:dir/>
          <dgm:animLvl val="lvl"/>
          <dgm:resizeHandles val="exact"/>
        </dgm:presLayoutVars>
      </dgm:prSet>
      <dgm:spPr/>
    </dgm:pt>
    <dgm:pt modelId="{33A83C28-6B0C-4D20-8004-78F8EEA527BE}" type="pres">
      <dgm:prSet presAssocID="{230CD0E2-27AA-4678-B0AF-96950BEF771D}" presName="parentLin" presStyleCnt="0"/>
      <dgm:spPr/>
    </dgm:pt>
    <dgm:pt modelId="{9B34FE65-09D9-4493-80AF-A93F9F4CA49F}" type="pres">
      <dgm:prSet presAssocID="{230CD0E2-27AA-4678-B0AF-96950BEF771D}" presName="parentLeftMargin" presStyleLbl="node1" presStyleIdx="0" presStyleCnt="2"/>
      <dgm:spPr/>
    </dgm:pt>
    <dgm:pt modelId="{C786DC44-C437-4424-9E80-09BB6B6BDE6C}" type="pres">
      <dgm:prSet presAssocID="{230CD0E2-27AA-4678-B0AF-96950BEF77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A6298A-1087-43F3-957B-D9533FE78496}" type="pres">
      <dgm:prSet presAssocID="{230CD0E2-27AA-4678-B0AF-96950BEF771D}" presName="negativeSpace" presStyleCnt="0"/>
      <dgm:spPr/>
    </dgm:pt>
    <dgm:pt modelId="{81F724AF-2A8C-406E-9C8B-9D344A1BBBC3}" type="pres">
      <dgm:prSet presAssocID="{230CD0E2-27AA-4678-B0AF-96950BEF771D}" presName="childText" presStyleLbl="conFgAcc1" presStyleIdx="0" presStyleCnt="2">
        <dgm:presLayoutVars>
          <dgm:bulletEnabled val="1"/>
        </dgm:presLayoutVars>
      </dgm:prSet>
      <dgm:spPr/>
    </dgm:pt>
    <dgm:pt modelId="{7EE0024D-8A51-4E65-B583-75FF7FAE5445}" type="pres">
      <dgm:prSet presAssocID="{2B3A2BEA-B447-432D-A996-DEB0AB5FC658}" presName="spaceBetweenRectangles" presStyleCnt="0"/>
      <dgm:spPr/>
    </dgm:pt>
    <dgm:pt modelId="{1BAF677D-1775-42DB-B4E8-D7CE6F97AAAB}" type="pres">
      <dgm:prSet presAssocID="{2EDB865B-8FE1-48A6-A93E-009D760DC073}" presName="parentLin" presStyleCnt="0"/>
      <dgm:spPr/>
    </dgm:pt>
    <dgm:pt modelId="{B38F4A2B-DFCD-43D2-A8A6-4C7447C7E231}" type="pres">
      <dgm:prSet presAssocID="{2EDB865B-8FE1-48A6-A93E-009D760DC073}" presName="parentLeftMargin" presStyleLbl="node1" presStyleIdx="0" presStyleCnt="2"/>
      <dgm:spPr/>
    </dgm:pt>
    <dgm:pt modelId="{C54778D6-BE82-4C67-81E2-A83F443D33D8}" type="pres">
      <dgm:prSet presAssocID="{2EDB865B-8FE1-48A6-A93E-009D760DC07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585D1E-91DE-42F7-A2F0-CFA8DBF1A780}" type="pres">
      <dgm:prSet presAssocID="{2EDB865B-8FE1-48A6-A93E-009D760DC073}" presName="negativeSpace" presStyleCnt="0"/>
      <dgm:spPr/>
    </dgm:pt>
    <dgm:pt modelId="{713E9919-219E-40F1-BB32-6E6DFE7ACFA4}" type="pres">
      <dgm:prSet presAssocID="{2EDB865B-8FE1-48A6-A93E-009D760DC07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34E642C-8517-4928-B96F-5DCECB87E29A}" type="presOf" srcId="{0CEF3CB5-F941-43DB-9021-1D02847AD38F}" destId="{713E9919-219E-40F1-BB32-6E6DFE7ACFA4}" srcOrd="0" destOrd="3" presId="urn:microsoft.com/office/officeart/2005/8/layout/list1"/>
    <dgm:cxn modelId="{995D6537-7750-4AFB-B3F5-C9E21296CDFB}" srcId="{2EDB865B-8FE1-48A6-A93E-009D760DC073}" destId="{12C20F53-46ED-4F9D-BCDE-551F2A417867}" srcOrd="4" destOrd="0" parTransId="{387E9B94-AB14-4C6B-A8F1-06F5B7D60E35}" sibTransId="{5504013D-6721-49F0-8321-465728E908BD}"/>
    <dgm:cxn modelId="{C43B7E3A-5673-4309-9C19-6DC75C311A81}" srcId="{2EDB865B-8FE1-48A6-A93E-009D760DC073}" destId="{A42837B9-B701-4B80-88F7-1154055BBA09}" srcOrd="2" destOrd="0" parTransId="{86A6FA32-0E1C-4F34-B137-34FAC24C0CD0}" sibTransId="{937E46CA-85CB-4E1D-9564-95DFED7391E4}"/>
    <dgm:cxn modelId="{26F9DF40-6B7A-49AB-ACE9-5084551A399D}" srcId="{690FC288-D6FE-4375-A56D-5E75CC60B381}" destId="{5B57B993-183E-46C7-854A-C05A3E5BCAC6}" srcOrd="0" destOrd="0" parTransId="{FBC46607-544A-45A6-BB9B-12383642C117}" sibTransId="{ED5A56A4-3008-4B63-BF6E-A20FEA15E97E}"/>
    <dgm:cxn modelId="{03826D5D-1D85-4EF8-A129-80668CF00C41}" type="presOf" srcId="{12C20F53-46ED-4F9D-BCDE-551F2A417867}" destId="{713E9919-219E-40F1-BB32-6E6DFE7ACFA4}" srcOrd="0" destOrd="4" presId="urn:microsoft.com/office/officeart/2005/8/layout/list1"/>
    <dgm:cxn modelId="{2B219745-8438-41B0-A959-B9450AF16A88}" srcId="{2EDB865B-8FE1-48A6-A93E-009D760DC073}" destId="{D0C8E9A3-BFEE-4F63-A340-7C26F625CE13}" srcOrd="0" destOrd="0" parTransId="{803EC38F-1DCB-4928-9A6A-0A38F3547E7F}" sibTransId="{C7239135-F6B3-4C02-ABEE-669B6492FCC6}"/>
    <dgm:cxn modelId="{EAB07346-D582-49A5-A988-583F843D14F3}" type="presOf" srcId="{690FC288-D6FE-4375-A56D-5E75CC60B381}" destId="{713E9919-219E-40F1-BB32-6E6DFE7ACFA4}" srcOrd="0" destOrd="5" presId="urn:microsoft.com/office/officeart/2005/8/layout/list1"/>
    <dgm:cxn modelId="{A3729969-CA65-4DA0-AEB4-1C585C52D5F5}" srcId="{C5E88C59-9AA0-4336-8F8D-244BF1D0F1B4}" destId="{2EDB865B-8FE1-48A6-A93E-009D760DC073}" srcOrd="1" destOrd="0" parTransId="{3D90C45A-3786-433F-99FF-1AF086A7EDC4}" sibTransId="{1E23D4CC-CAD5-4E81-BD65-66E388C7040A}"/>
    <dgm:cxn modelId="{478FBF72-E1A3-4E12-A426-EF7002728179}" type="presOf" srcId="{230CD0E2-27AA-4678-B0AF-96950BEF771D}" destId="{9B34FE65-09D9-4493-80AF-A93F9F4CA49F}" srcOrd="0" destOrd="0" presId="urn:microsoft.com/office/officeart/2005/8/layout/list1"/>
    <dgm:cxn modelId="{3DA8448F-09E0-40B2-8835-101D0A8B12B3}" srcId="{2EDB865B-8FE1-48A6-A93E-009D760DC073}" destId="{0672B0AE-B1DA-450B-AA5C-E56B6A663D2F}" srcOrd="1" destOrd="0" parTransId="{5E66EBC9-D5BD-40D4-AC11-21AE01891AD3}" sibTransId="{6767338A-C8ED-49FD-8ABE-929FD0FA5778}"/>
    <dgm:cxn modelId="{41866A93-91C4-4D4E-AA57-4772D71D4EF7}" type="presOf" srcId="{2EDB865B-8FE1-48A6-A93E-009D760DC073}" destId="{C54778D6-BE82-4C67-81E2-A83F443D33D8}" srcOrd="1" destOrd="0" presId="urn:microsoft.com/office/officeart/2005/8/layout/list1"/>
    <dgm:cxn modelId="{47822F98-3593-49A4-89D6-B40833DDD7AE}" type="presOf" srcId="{A42837B9-B701-4B80-88F7-1154055BBA09}" destId="{713E9919-219E-40F1-BB32-6E6DFE7ACFA4}" srcOrd="0" destOrd="2" presId="urn:microsoft.com/office/officeart/2005/8/layout/list1"/>
    <dgm:cxn modelId="{389109AD-C52F-424C-9F72-88F4FFD28230}" type="presOf" srcId="{D0C8E9A3-BFEE-4F63-A340-7C26F625CE13}" destId="{713E9919-219E-40F1-BB32-6E6DFE7ACFA4}" srcOrd="0" destOrd="0" presId="urn:microsoft.com/office/officeart/2005/8/layout/list1"/>
    <dgm:cxn modelId="{BE10DEB9-77AF-465E-B85F-ED8422D789AF}" type="presOf" srcId="{C5E88C59-9AA0-4336-8F8D-244BF1D0F1B4}" destId="{9BE8BCC2-B554-44DD-B44C-EF705019766E}" srcOrd="0" destOrd="0" presId="urn:microsoft.com/office/officeart/2005/8/layout/list1"/>
    <dgm:cxn modelId="{4F355FBC-69C7-424C-A108-BF611E0E9FE8}" srcId="{2EDB865B-8FE1-48A6-A93E-009D760DC073}" destId="{690FC288-D6FE-4375-A56D-5E75CC60B381}" srcOrd="5" destOrd="0" parTransId="{9E425C50-43CF-43CF-B5A6-BE3CE62DAF9E}" sibTransId="{4ADFE871-301B-4949-B93E-388774667ED7}"/>
    <dgm:cxn modelId="{C92E57BF-5436-4E77-891B-98F84D607940}" type="presOf" srcId="{230CD0E2-27AA-4678-B0AF-96950BEF771D}" destId="{C786DC44-C437-4424-9E80-09BB6B6BDE6C}" srcOrd="1" destOrd="0" presId="urn:microsoft.com/office/officeart/2005/8/layout/list1"/>
    <dgm:cxn modelId="{422AA6BF-1ACF-421B-8A32-BD2A3253292A}" srcId="{230CD0E2-27AA-4678-B0AF-96950BEF771D}" destId="{3B7DAC9B-BB82-433B-B1ED-9B2D33F8282E}" srcOrd="0" destOrd="0" parTransId="{55EDBF0F-3DB1-4985-9E65-3BBFDBFD55B3}" sibTransId="{F9DC8A0B-B024-4DAD-AAC3-1A3119F0E25D}"/>
    <dgm:cxn modelId="{65CBE3BF-B56A-4391-942A-B71CF8DB9A8B}" srcId="{2EDB865B-8FE1-48A6-A93E-009D760DC073}" destId="{0CEF3CB5-F941-43DB-9021-1D02847AD38F}" srcOrd="3" destOrd="0" parTransId="{16A8D0E3-F861-4C6B-96E8-F2D201A3A8E5}" sibTransId="{157EA903-8EDA-4716-B991-81222E789ACF}"/>
    <dgm:cxn modelId="{C1982EC2-DABC-41B0-B224-05C1CAA51191}" type="presOf" srcId="{2EDB865B-8FE1-48A6-A93E-009D760DC073}" destId="{B38F4A2B-DFCD-43D2-A8A6-4C7447C7E231}" srcOrd="0" destOrd="0" presId="urn:microsoft.com/office/officeart/2005/8/layout/list1"/>
    <dgm:cxn modelId="{6EDABAC8-F5F8-4B99-819C-89227776F7E2}" srcId="{690FC288-D6FE-4375-A56D-5E75CC60B381}" destId="{61FC86F9-8302-4D19-8CBD-D2FBAB3842E5}" srcOrd="1" destOrd="0" parTransId="{AD26A457-D2FB-4198-8BB5-3DD0C0EDDF14}" sibTransId="{0C40BDBB-6235-4CBF-BB3C-7FDDC53DF7DC}"/>
    <dgm:cxn modelId="{32F7FDC9-82C9-4313-B083-784748E6BCFF}" type="presOf" srcId="{61FC86F9-8302-4D19-8CBD-D2FBAB3842E5}" destId="{713E9919-219E-40F1-BB32-6E6DFE7ACFA4}" srcOrd="0" destOrd="7" presId="urn:microsoft.com/office/officeart/2005/8/layout/list1"/>
    <dgm:cxn modelId="{B6609BCD-364A-4C99-8A31-6EA0B2CC3109}" type="presOf" srcId="{3B7DAC9B-BB82-433B-B1ED-9B2D33F8282E}" destId="{81F724AF-2A8C-406E-9C8B-9D344A1BBBC3}" srcOrd="0" destOrd="0" presId="urn:microsoft.com/office/officeart/2005/8/layout/list1"/>
    <dgm:cxn modelId="{CBAA32E0-B303-446A-A60C-9E5587CB0D18}" srcId="{C5E88C59-9AA0-4336-8F8D-244BF1D0F1B4}" destId="{230CD0E2-27AA-4678-B0AF-96950BEF771D}" srcOrd="0" destOrd="0" parTransId="{2B720D57-2AF3-4184-9CEB-498FE8AC65BC}" sibTransId="{2B3A2BEA-B447-432D-A996-DEB0AB5FC658}"/>
    <dgm:cxn modelId="{87504BE1-5FDE-4930-AEE2-15A9C4509A62}" type="presOf" srcId="{0672B0AE-B1DA-450B-AA5C-E56B6A663D2F}" destId="{713E9919-219E-40F1-BB32-6E6DFE7ACFA4}" srcOrd="0" destOrd="1" presId="urn:microsoft.com/office/officeart/2005/8/layout/list1"/>
    <dgm:cxn modelId="{FA6155FB-791A-4C49-8958-E1C5293EC9C6}" type="presOf" srcId="{5B57B993-183E-46C7-854A-C05A3E5BCAC6}" destId="{713E9919-219E-40F1-BB32-6E6DFE7ACFA4}" srcOrd="0" destOrd="6" presId="urn:microsoft.com/office/officeart/2005/8/layout/list1"/>
    <dgm:cxn modelId="{EC12955C-C599-49E3-A204-DF892792232C}" type="presParOf" srcId="{9BE8BCC2-B554-44DD-B44C-EF705019766E}" destId="{33A83C28-6B0C-4D20-8004-78F8EEA527BE}" srcOrd="0" destOrd="0" presId="urn:microsoft.com/office/officeart/2005/8/layout/list1"/>
    <dgm:cxn modelId="{560C9F55-4700-421B-9770-6E9B57574E62}" type="presParOf" srcId="{33A83C28-6B0C-4D20-8004-78F8EEA527BE}" destId="{9B34FE65-09D9-4493-80AF-A93F9F4CA49F}" srcOrd="0" destOrd="0" presId="urn:microsoft.com/office/officeart/2005/8/layout/list1"/>
    <dgm:cxn modelId="{F18EE9F0-F0E4-49D2-9793-9EF8C194BFA4}" type="presParOf" srcId="{33A83C28-6B0C-4D20-8004-78F8EEA527BE}" destId="{C786DC44-C437-4424-9E80-09BB6B6BDE6C}" srcOrd="1" destOrd="0" presId="urn:microsoft.com/office/officeart/2005/8/layout/list1"/>
    <dgm:cxn modelId="{9E0FCA67-56AA-428D-BDBF-4B9DDFC27568}" type="presParOf" srcId="{9BE8BCC2-B554-44DD-B44C-EF705019766E}" destId="{D8A6298A-1087-43F3-957B-D9533FE78496}" srcOrd="1" destOrd="0" presId="urn:microsoft.com/office/officeart/2005/8/layout/list1"/>
    <dgm:cxn modelId="{6984489A-E975-4480-86EB-19CEC6DA39F7}" type="presParOf" srcId="{9BE8BCC2-B554-44DD-B44C-EF705019766E}" destId="{81F724AF-2A8C-406E-9C8B-9D344A1BBBC3}" srcOrd="2" destOrd="0" presId="urn:microsoft.com/office/officeart/2005/8/layout/list1"/>
    <dgm:cxn modelId="{415962D0-1EDF-4735-BBB2-A1679B7D6897}" type="presParOf" srcId="{9BE8BCC2-B554-44DD-B44C-EF705019766E}" destId="{7EE0024D-8A51-4E65-B583-75FF7FAE5445}" srcOrd="3" destOrd="0" presId="urn:microsoft.com/office/officeart/2005/8/layout/list1"/>
    <dgm:cxn modelId="{EA333CDD-3D2D-455F-A229-8F46EB890230}" type="presParOf" srcId="{9BE8BCC2-B554-44DD-B44C-EF705019766E}" destId="{1BAF677D-1775-42DB-B4E8-D7CE6F97AAAB}" srcOrd="4" destOrd="0" presId="urn:microsoft.com/office/officeart/2005/8/layout/list1"/>
    <dgm:cxn modelId="{E456DC9A-4EB1-4336-B3DE-02E64BE0AB67}" type="presParOf" srcId="{1BAF677D-1775-42DB-B4E8-D7CE6F97AAAB}" destId="{B38F4A2B-DFCD-43D2-A8A6-4C7447C7E231}" srcOrd="0" destOrd="0" presId="urn:microsoft.com/office/officeart/2005/8/layout/list1"/>
    <dgm:cxn modelId="{63492689-D720-4AE1-8181-496A1CCA9FD3}" type="presParOf" srcId="{1BAF677D-1775-42DB-B4E8-D7CE6F97AAAB}" destId="{C54778D6-BE82-4C67-81E2-A83F443D33D8}" srcOrd="1" destOrd="0" presId="urn:microsoft.com/office/officeart/2005/8/layout/list1"/>
    <dgm:cxn modelId="{BFCC7342-0878-47DA-98EC-3BED8C3EA8C4}" type="presParOf" srcId="{9BE8BCC2-B554-44DD-B44C-EF705019766E}" destId="{67585D1E-91DE-42F7-A2F0-CFA8DBF1A780}" srcOrd="5" destOrd="0" presId="urn:microsoft.com/office/officeart/2005/8/layout/list1"/>
    <dgm:cxn modelId="{50920F70-7B9C-4CD9-B2EB-B88644221514}" type="presParOf" srcId="{9BE8BCC2-B554-44DD-B44C-EF705019766E}" destId="{713E9919-219E-40F1-BB32-6E6DFE7ACFA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990BD2-459B-455F-B92C-ECA8EEA8C15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B6405-5726-4B59-877A-515A825138F1}">
      <dgm:prSet/>
      <dgm:spPr/>
      <dgm:t>
        <a:bodyPr/>
        <a:lstStyle/>
        <a:p>
          <a:r>
            <a:rPr lang="da-DK" dirty="0"/>
            <a:t>KOL  </a:t>
          </a:r>
          <a:endParaRPr lang="en-US" dirty="0"/>
        </a:p>
      </dgm:t>
    </dgm:pt>
    <dgm:pt modelId="{18B3606E-728F-4390-BAC7-753BE1CFC424}" cxnId="{71AB1109-0BC3-46CD-BD58-ABE74982B68B}" type="parTrans">
      <dgm:prSet/>
      <dgm:spPr/>
      <dgm:t>
        <a:bodyPr/>
        <a:lstStyle/>
        <a:p>
          <a:endParaRPr lang="en-US"/>
        </a:p>
      </dgm:t>
    </dgm:pt>
    <dgm:pt modelId="{604F70FF-18F1-41D1-ADAD-9385F5CBD47C}" cxnId="{71AB1109-0BC3-46CD-BD58-ABE74982B68B}" type="sibTrans">
      <dgm:prSet/>
      <dgm:spPr/>
      <dgm:t>
        <a:bodyPr/>
        <a:lstStyle/>
        <a:p>
          <a:endParaRPr lang="en-US"/>
        </a:p>
      </dgm:t>
    </dgm:pt>
    <dgm:pt modelId="{F81AAEFB-ABAD-423D-9AF1-5F59AE24EEF8}">
      <dgm:prSet/>
      <dgm:spPr/>
      <dgm:t>
        <a:bodyPr/>
        <a:lstStyle/>
        <a:p>
          <a:r>
            <a:rPr lang="da-DK"/>
            <a:t>Astma </a:t>
          </a:r>
          <a:endParaRPr lang="en-US"/>
        </a:p>
      </dgm:t>
    </dgm:pt>
    <dgm:pt modelId="{3231DA85-6F7C-4B4E-B4E6-35D5A185F35B}" cxnId="{E09A0ED7-A5B4-42D4-8A70-72DBDEF4F9C9}" type="parTrans">
      <dgm:prSet/>
      <dgm:spPr/>
      <dgm:t>
        <a:bodyPr/>
        <a:lstStyle/>
        <a:p>
          <a:endParaRPr lang="en-US"/>
        </a:p>
      </dgm:t>
    </dgm:pt>
    <dgm:pt modelId="{B0DA7AFC-B89E-41F9-ABD0-53629C98C14E}" cxnId="{E09A0ED7-A5B4-42D4-8A70-72DBDEF4F9C9}" type="sibTrans">
      <dgm:prSet/>
      <dgm:spPr/>
      <dgm:t>
        <a:bodyPr/>
        <a:lstStyle/>
        <a:p>
          <a:endParaRPr lang="en-US"/>
        </a:p>
      </dgm:t>
    </dgm:pt>
    <dgm:pt modelId="{23A0BA6D-16A8-41AE-800E-BD1581EFA577}">
      <dgm:prSet/>
      <dgm:spPr/>
      <dgm:t>
        <a:bodyPr/>
        <a:lstStyle/>
        <a:p>
          <a:r>
            <a:rPr lang="da-DK"/>
            <a:t>Lungecancer </a:t>
          </a:r>
          <a:endParaRPr lang="en-US"/>
        </a:p>
      </dgm:t>
    </dgm:pt>
    <dgm:pt modelId="{8ED0A1D8-4947-459C-A349-FE501081C4F6}" cxnId="{DF31B960-C8A0-4864-9319-FC19EF32B020}" type="parTrans">
      <dgm:prSet/>
      <dgm:spPr/>
      <dgm:t>
        <a:bodyPr/>
        <a:lstStyle/>
        <a:p>
          <a:endParaRPr lang="en-US"/>
        </a:p>
      </dgm:t>
    </dgm:pt>
    <dgm:pt modelId="{6A2776BD-699C-48FB-A621-38AF890FF3B8}" cxnId="{DF31B960-C8A0-4864-9319-FC19EF32B020}" type="sibTrans">
      <dgm:prSet/>
      <dgm:spPr/>
      <dgm:t>
        <a:bodyPr/>
        <a:lstStyle/>
        <a:p>
          <a:endParaRPr lang="en-US"/>
        </a:p>
      </dgm:t>
    </dgm:pt>
    <dgm:pt modelId="{26E0F018-CE64-496A-95E7-50C7793459D1}">
      <dgm:prSet/>
      <dgm:spPr/>
      <dgm:t>
        <a:bodyPr/>
        <a:lstStyle/>
        <a:p>
          <a:r>
            <a:rPr lang="da-DK"/>
            <a:t>Lungeemboli </a:t>
          </a:r>
          <a:endParaRPr lang="en-US"/>
        </a:p>
      </dgm:t>
    </dgm:pt>
    <dgm:pt modelId="{5F9E2B09-DDBF-4291-B1DB-BDB6984B4551}" cxnId="{069BD26B-33CD-48A1-AC6B-35402DA58ED7}" type="parTrans">
      <dgm:prSet/>
      <dgm:spPr/>
      <dgm:t>
        <a:bodyPr/>
        <a:lstStyle/>
        <a:p>
          <a:endParaRPr lang="en-US"/>
        </a:p>
      </dgm:t>
    </dgm:pt>
    <dgm:pt modelId="{1A86F169-A145-43FF-B2CE-F5F58D2F5FF8}" cxnId="{069BD26B-33CD-48A1-AC6B-35402DA58ED7}" type="sibTrans">
      <dgm:prSet/>
      <dgm:spPr/>
      <dgm:t>
        <a:bodyPr/>
        <a:lstStyle/>
        <a:p>
          <a:endParaRPr lang="en-US"/>
        </a:p>
      </dgm:t>
    </dgm:pt>
    <dgm:pt modelId="{9C5F09BA-9D82-4A2C-BCA1-130EC444A2D5}">
      <dgm:prSet/>
      <dgm:spPr/>
      <dgm:t>
        <a:bodyPr/>
        <a:lstStyle/>
        <a:p>
          <a:r>
            <a:rPr lang="da-DK"/>
            <a:t>Pneumothorax </a:t>
          </a:r>
          <a:endParaRPr lang="en-US"/>
        </a:p>
      </dgm:t>
    </dgm:pt>
    <dgm:pt modelId="{D3B30445-A309-4023-91CF-34CCB3A2BF1D}" cxnId="{CBE2157F-45BA-4196-B92C-8780D628F56A}" type="parTrans">
      <dgm:prSet/>
      <dgm:spPr/>
      <dgm:t>
        <a:bodyPr/>
        <a:lstStyle/>
        <a:p>
          <a:endParaRPr lang="en-US"/>
        </a:p>
      </dgm:t>
    </dgm:pt>
    <dgm:pt modelId="{FAC6FDE6-55DB-443A-95A5-B5C8A7E4D28D}" cxnId="{CBE2157F-45BA-4196-B92C-8780D628F56A}" type="sibTrans">
      <dgm:prSet/>
      <dgm:spPr/>
      <dgm:t>
        <a:bodyPr/>
        <a:lstStyle/>
        <a:p>
          <a:endParaRPr lang="en-US"/>
        </a:p>
      </dgm:t>
    </dgm:pt>
    <dgm:pt modelId="{D88936A3-8613-422B-AD61-206A2EB05DD5}">
      <dgm:prSet/>
      <dgm:spPr/>
      <dgm:t>
        <a:bodyPr/>
        <a:lstStyle/>
        <a:p>
          <a:r>
            <a:rPr lang="da-DK"/>
            <a:t>Mammacancer </a:t>
          </a:r>
          <a:endParaRPr lang="en-US"/>
        </a:p>
      </dgm:t>
    </dgm:pt>
    <dgm:pt modelId="{4FCB390F-3620-4422-8008-341D32DFFB50}" cxnId="{A2B87CB4-E358-4C72-9FFA-093733774126}" type="parTrans">
      <dgm:prSet/>
      <dgm:spPr/>
      <dgm:t>
        <a:bodyPr/>
        <a:lstStyle/>
        <a:p>
          <a:endParaRPr lang="en-US"/>
        </a:p>
      </dgm:t>
    </dgm:pt>
    <dgm:pt modelId="{7F02E526-D048-49F3-81EF-399D27A4949A}" cxnId="{A2B87CB4-E358-4C72-9FFA-093733774126}" type="sibTrans">
      <dgm:prSet/>
      <dgm:spPr/>
      <dgm:t>
        <a:bodyPr/>
        <a:lstStyle/>
        <a:p>
          <a:endParaRPr lang="en-US"/>
        </a:p>
      </dgm:t>
    </dgm:pt>
    <dgm:pt modelId="{04759005-03C5-4408-866C-6065119E739A}" type="pres">
      <dgm:prSet presAssocID="{96990BD2-459B-455F-B92C-ECA8EEA8C152}" presName="linear" presStyleCnt="0">
        <dgm:presLayoutVars>
          <dgm:dir/>
          <dgm:animLvl val="lvl"/>
          <dgm:resizeHandles val="exact"/>
        </dgm:presLayoutVars>
      </dgm:prSet>
      <dgm:spPr/>
    </dgm:pt>
    <dgm:pt modelId="{DAB5DD92-69B4-4B5A-AFF7-38649365AF43}" type="pres">
      <dgm:prSet presAssocID="{77FB6405-5726-4B59-877A-515A825138F1}" presName="parentLin" presStyleCnt="0"/>
      <dgm:spPr/>
    </dgm:pt>
    <dgm:pt modelId="{68D76C68-AD9E-44E0-BC8A-32532B5FA380}" type="pres">
      <dgm:prSet presAssocID="{77FB6405-5726-4B59-877A-515A825138F1}" presName="parentLeftMargin" presStyleLbl="node1" presStyleIdx="0" presStyleCnt="6"/>
      <dgm:spPr/>
    </dgm:pt>
    <dgm:pt modelId="{3E670192-0432-42E1-BC46-03FFE1ED63E1}" type="pres">
      <dgm:prSet presAssocID="{77FB6405-5726-4B59-877A-515A825138F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4A16EC6-B8B0-4D93-AF2F-E7C814897044}" type="pres">
      <dgm:prSet presAssocID="{77FB6405-5726-4B59-877A-515A825138F1}" presName="negativeSpace" presStyleCnt="0"/>
      <dgm:spPr/>
    </dgm:pt>
    <dgm:pt modelId="{C01C6A4D-DDB5-422A-8353-1D82F6AF8A7A}" type="pres">
      <dgm:prSet presAssocID="{77FB6405-5726-4B59-877A-515A825138F1}" presName="childText" presStyleLbl="conFgAcc1" presStyleIdx="0" presStyleCnt="6">
        <dgm:presLayoutVars>
          <dgm:bulletEnabled val="1"/>
        </dgm:presLayoutVars>
      </dgm:prSet>
      <dgm:spPr/>
    </dgm:pt>
    <dgm:pt modelId="{4B0CA5EA-E699-4F7F-B761-F9DB24194FAC}" type="pres">
      <dgm:prSet presAssocID="{604F70FF-18F1-41D1-ADAD-9385F5CBD47C}" presName="spaceBetweenRectangles" presStyleCnt="0"/>
      <dgm:spPr/>
    </dgm:pt>
    <dgm:pt modelId="{8B5F4C43-2DBD-4C25-BB9A-17CA0E096532}" type="pres">
      <dgm:prSet presAssocID="{F81AAEFB-ABAD-423D-9AF1-5F59AE24EEF8}" presName="parentLin" presStyleCnt="0"/>
      <dgm:spPr/>
    </dgm:pt>
    <dgm:pt modelId="{6E729A15-C614-438F-96AF-1F81BE0C3B19}" type="pres">
      <dgm:prSet presAssocID="{F81AAEFB-ABAD-423D-9AF1-5F59AE24EEF8}" presName="parentLeftMargin" presStyleLbl="node1" presStyleIdx="0" presStyleCnt="6"/>
      <dgm:spPr/>
    </dgm:pt>
    <dgm:pt modelId="{9B90D838-BA9C-4A2F-867A-051FA624927E}" type="pres">
      <dgm:prSet presAssocID="{F81AAEFB-ABAD-423D-9AF1-5F59AE24EEF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14BE09F-033C-4608-ABD1-B33DA98EAEA9}" type="pres">
      <dgm:prSet presAssocID="{F81AAEFB-ABAD-423D-9AF1-5F59AE24EEF8}" presName="negativeSpace" presStyleCnt="0"/>
      <dgm:spPr/>
    </dgm:pt>
    <dgm:pt modelId="{8AF90AED-92A1-48B2-8D4D-8C1F68AEE6A0}" type="pres">
      <dgm:prSet presAssocID="{F81AAEFB-ABAD-423D-9AF1-5F59AE24EEF8}" presName="childText" presStyleLbl="conFgAcc1" presStyleIdx="1" presStyleCnt="6">
        <dgm:presLayoutVars>
          <dgm:bulletEnabled val="1"/>
        </dgm:presLayoutVars>
      </dgm:prSet>
      <dgm:spPr/>
    </dgm:pt>
    <dgm:pt modelId="{FD28DE8A-2FDE-432C-97D7-98F8854748E0}" type="pres">
      <dgm:prSet presAssocID="{B0DA7AFC-B89E-41F9-ABD0-53629C98C14E}" presName="spaceBetweenRectangles" presStyleCnt="0"/>
      <dgm:spPr/>
    </dgm:pt>
    <dgm:pt modelId="{81B893EB-367B-4705-962A-C719812E0D2D}" type="pres">
      <dgm:prSet presAssocID="{23A0BA6D-16A8-41AE-800E-BD1581EFA577}" presName="parentLin" presStyleCnt="0"/>
      <dgm:spPr/>
    </dgm:pt>
    <dgm:pt modelId="{BE4A824C-C657-4191-85FC-467541670772}" type="pres">
      <dgm:prSet presAssocID="{23A0BA6D-16A8-41AE-800E-BD1581EFA577}" presName="parentLeftMargin" presStyleLbl="node1" presStyleIdx="1" presStyleCnt="6"/>
      <dgm:spPr/>
    </dgm:pt>
    <dgm:pt modelId="{70684832-7D4E-4800-A02A-F4D09DA0AB1D}" type="pres">
      <dgm:prSet presAssocID="{23A0BA6D-16A8-41AE-800E-BD1581EFA57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52D7C59-4198-48E1-8339-F1D94DAD9439}" type="pres">
      <dgm:prSet presAssocID="{23A0BA6D-16A8-41AE-800E-BD1581EFA577}" presName="negativeSpace" presStyleCnt="0"/>
      <dgm:spPr/>
    </dgm:pt>
    <dgm:pt modelId="{F9F24614-74B6-4746-9620-710886655860}" type="pres">
      <dgm:prSet presAssocID="{23A0BA6D-16A8-41AE-800E-BD1581EFA577}" presName="childText" presStyleLbl="conFgAcc1" presStyleIdx="2" presStyleCnt="6">
        <dgm:presLayoutVars>
          <dgm:bulletEnabled val="1"/>
        </dgm:presLayoutVars>
      </dgm:prSet>
      <dgm:spPr/>
    </dgm:pt>
    <dgm:pt modelId="{242F75C4-9360-40C0-A68D-5338DF2421CF}" type="pres">
      <dgm:prSet presAssocID="{6A2776BD-699C-48FB-A621-38AF890FF3B8}" presName="spaceBetweenRectangles" presStyleCnt="0"/>
      <dgm:spPr/>
    </dgm:pt>
    <dgm:pt modelId="{48DD8AEE-5D43-4D22-B29E-BBEC76879BB4}" type="pres">
      <dgm:prSet presAssocID="{26E0F018-CE64-496A-95E7-50C7793459D1}" presName="parentLin" presStyleCnt="0"/>
      <dgm:spPr/>
    </dgm:pt>
    <dgm:pt modelId="{BE0E7058-01FA-4511-BDC8-E500E00CB219}" type="pres">
      <dgm:prSet presAssocID="{26E0F018-CE64-496A-95E7-50C7793459D1}" presName="parentLeftMargin" presStyleLbl="node1" presStyleIdx="2" presStyleCnt="6"/>
      <dgm:spPr/>
    </dgm:pt>
    <dgm:pt modelId="{5E0D2946-32D1-4CE0-AA84-1A52881F07C3}" type="pres">
      <dgm:prSet presAssocID="{26E0F018-CE64-496A-95E7-50C7793459D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13E0FF2-B955-4D72-B898-7C05E18B5783}" type="pres">
      <dgm:prSet presAssocID="{26E0F018-CE64-496A-95E7-50C7793459D1}" presName="negativeSpace" presStyleCnt="0"/>
      <dgm:spPr/>
    </dgm:pt>
    <dgm:pt modelId="{B758C02B-219C-4DB1-AB24-BA7A1BE7C7BF}" type="pres">
      <dgm:prSet presAssocID="{26E0F018-CE64-496A-95E7-50C7793459D1}" presName="childText" presStyleLbl="conFgAcc1" presStyleIdx="3" presStyleCnt="6">
        <dgm:presLayoutVars>
          <dgm:bulletEnabled val="1"/>
        </dgm:presLayoutVars>
      </dgm:prSet>
      <dgm:spPr/>
    </dgm:pt>
    <dgm:pt modelId="{09CAA3C9-C915-46C7-8107-050FA11C923B}" type="pres">
      <dgm:prSet presAssocID="{1A86F169-A145-43FF-B2CE-F5F58D2F5FF8}" presName="spaceBetweenRectangles" presStyleCnt="0"/>
      <dgm:spPr/>
    </dgm:pt>
    <dgm:pt modelId="{93632A21-0745-4E71-8AF0-4AA840B81BA4}" type="pres">
      <dgm:prSet presAssocID="{9C5F09BA-9D82-4A2C-BCA1-130EC444A2D5}" presName="parentLin" presStyleCnt="0"/>
      <dgm:spPr/>
    </dgm:pt>
    <dgm:pt modelId="{9B246C76-CA1D-4B90-BFAA-7A93D3894412}" type="pres">
      <dgm:prSet presAssocID="{9C5F09BA-9D82-4A2C-BCA1-130EC444A2D5}" presName="parentLeftMargin" presStyleLbl="node1" presStyleIdx="3" presStyleCnt="6"/>
      <dgm:spPr/>
    </dgm:pt>
    <dgm:pt modelId="{0154A111-0F1F-40A7-A0D3-A192D857B545}" type="pres">
      <dgm:prSet presAssocID="{9C5F09BA-9D82-4A2C-BCA1-130EC444A2D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3C46971-5959-4A0E-B52F-11255F2D2777}" type="pres">
      <dgm:prSet presAssocID="{9C5F09BA-9D82-4A2C-BCA1-130EC444A2D5}" presName="negativeSpace" presStyleCnt="0"/>
      <dgm:spPr/>
    </dgm:pt>
    <dgm:pt modelId="{2C9D4178-321B-4C0D-9D1E-0D991224A13C}" type="pres">
      <dgm:prSet presAssocID="{9C5F09BA-9D82-4A2C-BCA1-130EC444A2D5}" presName="childText" presStyleLbl="conFgAcc1" presStyleIdx="4" presStyleCnt="6">
        <dgm:presLayoutVars>
          <dgm:bulletEnabled val="1"/>
        </dgm:presLayoutVars>
      </dgm:prSet>
      <dgm:spPr/>
    </dgm:pt>
    <dgm:pt modelId="{E37D99FC-422E-41CB-BEE3-39E368246F00}" type="pres">
      <dgm:prSet presAssocID="{FAC6FDE6-55DB-443A-95A5-B5C8A7E4D28D}" presName="spaceBetweenRectangles" presStyleCnt="0"/>
      <dgm:spPr/>
    </dgm:pt>
    <dgm:pt modelId="{8C0D20C6-63DD-4DC1-B934-1AC11CD4A9EA}" type="pres">
      <dgm:prSet presAssocID="{D88936A3-8613-422B-AD61-206A2EB05DD5}" presName="parentLin" presStyleCnt="0"/>
      <dgm:spPr/>
    </dgm:pt>
    <dgm:pt modelId="{27EB27A7-F44C-4F58-B83A-48BF4E79D96A}" type="pres">
      <dgm:prSet presAssocID="{D88936A3-8613-422B-AD61-206A2EB05DD5}" presName="parentLeftMargin" presStyleLbl="node1" presStyleIdx="4" presStyleCnt="6"/>
      <dgm:spPr/>
    </dgm:pt>
    <dgm:pt modelId="{480BD5B6-66DC-45BA-B2A3-A35632AD5659}" type="pres">
      <dgm:prSet presAssocID="{D88936A3-8613-422B-AD61-206A2EB05DD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4185B04-088E-47BB-90B1-06629E677773}" type="pres">
      <dgm:prSet presAssocID="{D88936A3-8613-422B-AD61-206A2EB05DD5}" presName="negativeSpace" presStyleCnt="0"/>
      <dgm:spPr/>
    </dgm:pt>
    <dgm:pt modelId="{C117483C-D02E-4CCB-A0AD-130AA6485BD3}" type="pres">
      <dgm:prSet presAssocID="{D88936A3-8613-422B-AD61-206A2EB05DD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568A206-6E90-4520-957B-AFAFD37E5C6A}" type="presOf" srcId="{26E0F018-CE64-496A-95E7-50C7793459D1}" destId="{BE0E7058-01FA-4511-BDC8-E500E00CB219}" srcOrd="0" destOrd="0" presId="urn:microsoft.com/office/officeart/2005/8/layout/list1"/>
    <dgm:cxn modelId="{71AB1109-0BC3-46CD-BD58-ABE74982B68B}" srcId="{96990BD2-459B-455F-B92C-ECA8EEA8C152}" destId="{77FB6405-5726-4B59-877A-515A825138F1}" srcOrd="0" destOrd="0" parTransId="{18B3606E-728F-4390-BAC7-753BE1CFC424}" sibTransId="{604F70FF-18F1-41D1-ADAD-9385F5CBD47C}"/>
    <dgm:cxn modelId="{7B22980C-9662-42D4-B495-A3C0E8C8AF19}" type="presOf" srcId="{F81AAEFB-ABAD-423D-9AF1-5F59AE24EEF8}" destId="{9B90D838-BA9C-4A2F-867A-051FA624927E}" srcOrd="1" destOrd="0" presId="urn:microsoft.com/office/officeart/2005/8/layout/list1"/>
    <dgm:cxn modelId="{2548140D-12D9-4196-9839-93078A55B05E}" type="presOf" srcId="{96990BD2-459B-455F-B92C-ECA8EEA8C152}" destId="{04759005-03C5-4408-866C-6065119E739A}" srcOrd="0" destOrd="0" presId="urn:microsoft.com/office/officeart/2005/8/layout/list1"/>
    <dgm:cxn modelId="{DF31B960-C8A0-4864-9319-FC19EF32B020}" srcId="{96990BD2-459B-455F-B92C-ECA8EEA8C152}" destId="{23A0BA6D-16A8-41AE-800E-BD1581EFA577}" srcOrd="2" destOrd="0" parTransId="{8ED0A1D8-4947-459C-A349-FE501081C4F6}" sibTransId="{6A2776BD-699C-48FB-A621-38AF890FF3B8}"/>
    <dgm:cxn modelId="{6ED3EE64-87B1-4E95-9B01-2EDD94B9F150}" type="presOf" srcId="{77FB6405-5726-4B59-877A-515A825138F1}" destId="{68D76C68-AD9E-44E0-BC8A-32532B5FA380}" srcOrd="0" destOrd="0" presId="urn:microsoft.com/office/officeart/2005/8/layout/list1"/>
    <dgm:cxn modelId="{069BD26B-33CD-48A1-AC6B-35402DA58ED7}" srcId="{96990BD2-459B-455F-B92C-ECA8EEA8C152}" destId="{26E0F018-CE64-496A-95E7-50C7793459D1}" srcOrd="3" destOrd="0" parTransId="{5F9E2B09-DDBF-4291-B1DB-BDB6984B4551}" sibTransId="{1A86F169-A145-43FF-B2CE-F5F58D2F5FF8}"/>
    <dgm:cxn modelId="{BDA6E94C-F653-4B1B-89AE-63BDE0DE19C6}" type="presOf" srcId="{23A0BA6D-16A8-41AE-800E-BD1581EFA577}" destId="{70684832-7D4E-4800-A02A-F4D09DA0AB1D}" srcOrd="1" destOrd="0" presId="urn:microsoft.com/office/officeart/2005/8/layout/list1"/>
    <dgm:cxn modelId="{B2DF7170-D22E-4EC4-BC84-32E3435EAB76}" type="presOf" srcId="{D88936A3-8613-422B-AD61-206A2EB05DD5}" destId="{480BD5B6-66DC-45BA-B2A3-A35632AD5659}" srcOrd="1" destOrd="0" presId="urn:microsoft.com/office/officeart/2005/8/layout/list1"/>
    <dgm:cxn modelId="{625BE770-2874-4F84-B04F-32F6FF90F0D3}" type="presOf" srcId="{9C5F09BA-9D82-4A2C-BCA1-130EC444A2D5}" destId="{0154A111-0F1F-40A7-A0D3-A192D857B545}" srcOrd="1" destOrd="0" presId="urn:microsoft.com/office/officeart/2005/8/layout/list1"/>
    <dgm:cxn modelId="{A4267B77-503D-4B5C-B5D0-FA512D30820E}" type="presOf" srcId="{77FB6405-5726-4B59-877A-515A825138F1}" destId="{3E670192-0432-42E1-BC46-03FFE1ED63E1}" srcOrd="1" destOrd="0" presId="urn:microsoft.com/office/officeart/2005/8/layout/list1"/>
    <dgm:cxn modelId="{CBE2157F-45BA-4196-B92C-8780D628F56A}" srcId="{96990BD2-459B-455F-B92C-ECA8EEA8C152}" destId="{9C5F09BA-9D82-4A2C-BCA1-130EC444A2D5}" srcOrd="4" destOrd="0" parTransId="{D3B30445-A309-4023-91CF-34CCB3A2BF1D}" sibTransId="{FAC6FDE6-55DB-443A-95A5-B5C8A7E4D28D}"/>
    <dgm:cxn modelId="{A07DCA9F-22D7-4BA3-B0B6-0FD3E2031A34}" type="presOf" srcId="{D88936A3-8613-422B-AD61-206A2EB05DD5}" destId="{27EB27A7-F44C-4F58-B83A-48BF4E79D96A}" srcOrd="0" destOrd="0" presId="urn:microsoft.com/office/officeart/2005/8/layout/list1"/>
    <dgm:cxn modelId="{505F59A3-0BDC-4993-BFEF-91C8DBEA44CA}" type="presOf" srcId="{F81AAEFB-ABAD-423D-9AF1-5F59AE24EEF8}" destId="{6E729A15-C614-438F-96AF-1F81BE0C3B19}" srcOrd="0" destOrd="0" presId="urn:microsoft.com/office/officeart/2005/8/layout/list1"/>
    <dgm:cxn modelId="{A2B87CB4-E358-4C72-9FFA-093733774126}" srcId="{96990BD2-459B-455F-B92C-ECA8EEA8C152}" destId="{D88936A3-8613-422B-AD61-206A2EB05DD5}" srcOrd="5" destOrd="0" parTransId="{4FCB390F-3620-4422-8008-341D32DFFB50}" sibTransId="{7F02E526-D048-49F3-81EF-399D27A4949A}"/>
    <dgm:cxn modelId="{B16A25CE-9929-4AA5-AED0-F4FCD00AC36B}" type="presOf" srcId="{9C5F09BA-9D82-4A2C-BCA1-130EC444A2D5}" destId="{9B246C76-CA1D-4B90-BFAA-7A93D3894412}" srcOrd="0" destOrd="0" presId="urn:microsoft.com/office/officeart/2005/8/layout/list1"/>
    <dgm:cxn modelId="{4E0151D6-F51A-406F-8902-4C80C6F1B212}" type="presOf" srcId="{23A0BA6D-16A8-41AE-800E-BD1581EFA577}" destId="{BE4A824C-C657-4191-85FC-467541670772}" srcOrd="0" destOrd="0" presId="urn:microsoft.com/office/officeart/2005/8/layout/list1"/>
    <dgm:cxn modelId="{E09A0ED7-A5B4-42D4-8A70-72DBDEF4F9C9}" srcId="{96990BD2-459B-455F-B92C-ECA8EEA8C152}" destId="{F81AAEFB-ABAD-423D-9AF1-5F59AE24EEF8}" srcOrd="1" destOrd="0" parTransId="{3231DA85-6F7C-4B4E-B4E6-35D5A185F35B}" sibTransId="{B0DA7AFC-B89E-41F9-ABD0-53629C98C14E}"/>
    <dgm:cxn modelId="{049BEBD9-500B-42F2-84B2-09C457733FC0}" type="presOf" srcId="{26E0F018-CE64-496A-95E7-50C7793459D1}" destId="{5E0D2946-32D1-4CE0-AA84-1A52881F07C3}" srcOrd="1" destOrd="0" presId="urn:microsoft.com/office/officeart/2005/8/layout/list1"/>
    <dgm:cxn modelId="{34A8D193-804F-40BE-93F4-02EBA920396C}" type="presParOf" srcId="{04759005-03C5-4408-866C-6065119E739A}" destId="{DAB5DD92-69B4-4B5A-AFF7-38649365AF43}" srcOrd="0" destOrd="0" presId="urn:microsoft.com/office/officeart/2005/8/layout/list1"/>
    <dgm:cxn modelId="{12DC4A24-1925-4250-AE26-2FB22EF15D68}" type="presParOf" srcId="{DAB5DD92-69B4-4B5A-AFF7-38649365AF43}" destId="{68D76C68-AD9E-44E0-BC8A-32532B5FA380}" srcOrd="0" destOrd="0" presId="urn:microsoft.com/office/officeart/2005/8/layout/list1"/>
    <dgm:cxn modelId="{29EA7F65-7E4A-4B9A-BD25-C42D21F7E8B9}" type="presParOf" srcId="{DAB5DD92-69B4-4B5A-AFF7-38649365AF43}" destId="{3E670192-0432-42E1-BC46-03FFE1ED63E1}" srcOrd="1" destOrd="0" presId="urn:microsoft.com/office/officeart/2005/8/layout/list1"/>
    <dgm:cxn modelId="{C568C44A-8B7F-4EBC-A72C-42CAFD466D24}" type="presParOf" srcId="{04759005-03C5-4408-866C-6065119E739A}" destId="{B4A16EC6-B8B0-4D93-AF2F-E7C814897044}" srcOrd="1" destOrd="0" presId="urn:microsoft.com/office/officeart/2005/8/layout/list1"/>
    <dgm:cxn modelId="{F482D9D4-0C44-42AD-8FDC-5932E7230CCE}" type="presParOf" srcId="{04759005-03C5-4408-866C-6065119E739A}" destId="{C01C6A4D-DDB5-422A-8353-1D82F6AF8A7A}" srcOrd="2" destOrd="0" presId="urn:microsoft.com/office/officeart/2005/8/layout/list1"/>
    <dgm:cxn modelId="{5E36E7B1-4622-4AA7-AF95-EC54D7F04879}" type="presParOf" srcId="{04759005-03C5-4408-866C-6065119E739A}" destId="{4B0CA5EA-E699-4F7F-B761-F9DB24194FAC}" srcOrd="3" destOrd="0" presId="urn:microsoft.com/office/officeart/2005/8/layout/list1"/>
    <dgm:cxn modelId="{090E8B9C-7C88-4113-BA3B-4A999B99C7C8}" type="presParOf" srcId="{04759005-03C5-4408-866C-6065119E739A}" destId="{8B5F4C43-2DBD-4C25-BB9A-17CA0E096532}" srcOrd="4" destOrd="0" presId="urn:microsoft.com/office/officeart/2005/8/layout/list1"/>
    <dgm:cxn modelId="{6753E249-172C-490E-874B-D9EED5ABD2A7}" type="presParOf" srcId="{8B5F4C43-2DBD-4C25-BB9A-17CA0E096532}" destId="{6E729A15-C614-438F-96AF-1F81BE0C3B19}" srcOrd="0" destOrd="0" presId="urn:microsoft.com/office/officeart/2005/8/layout/list1"/>
    <dgm:cxn modelId="{573A893B-9787-41C7-8761-A1153E18EF78}" type="presParOf" srcId="{8B5F4C43-2DBD-4C25-BB9A-17CA0E096532}" destId="{9B90D838-BA9C-4A2F-867A-051FA624927E}" srcOrd="1" destOrd="0" presId="urn:microsoft.com/office/officeart/2005/8/layout/list1"/>
    <dgm:cxn modelId="{381AB529-0672-45F7-8CB1-94AB180BB7B6}" type="presParOf" srcId="{04759005-03C5-4408-866C-6065119E739A}" destId="{114BE09F-033C-4608-ABD1-B33DA98EAEA9}" srcOrd="5" destOrd="0" presId="urn:microsoft.com/office/officeart/2005/8/layout/list1"/>
    <dgm:cxn modelId="{898DD0B3-7F5C-42A6-86CB-9728250D24FC}" type="presParOf" srcId="{04759005-03C5-4408-866C-6065119E739A}" destId="{8AF90AED-92A1-48B2-8D4D-8C1F68AEE6A0}" srcOrd="6" destOrd="0" presId="urn:microsoft.com/office/officeart/2005/8/layout/list1"/>
    <dgm:cxn modelId="{87880021-B144-45DB-BD14-6B003F7A5F74}" type="presParOf" srcId="{04759005-03C5-4408-866C-6065119E739A}" destId="{FD28DE8A-2FDE-432C-97D7-98F8854748E0}" srcOrd="7" destOrd="0" presId="urn:microsoft.com/office/officeart/2005/8/layout/list1"/>
    <dgm:cxn modelId="{E4C56FC7-5783-433C-B3D7-1260C7340D76}" type="presParOf" srcId="{04759005-03C5-4408-866C-6065119E739A}" destId="{81B893EB-367B-4705-962A-C719812E0D2D}" srcOrd="8" destOrd="0" presId="urn:microsoft.com/office/officeart/2005/8/layout/list1"/>
    <dgm:cxn modelId="{A19ABC64-2613-4AB8-8A4B-E1388FEE4FB0}" type="presParOf" srcId="{81B893EB-367B-4705-962A-C719812E0D2D}" destId="{BE4A824C-C657-4191-85FC-467541670772}" srcOrd="0" destOrd="0" presId="urn:microsoft.com/office/officeart/2005/8/layout/list1"/>
    <dgm:cxn modelId="{B0878B98-444C-4048-A33F-AB02A6C3A461}" type="presParOf" srcId="{81B893EB-367B-4705-962A-C719812E0D2D}" destId="{70684832-7D4E-4800-A02A-F4D09DA0AB1D}" srcOrd="1" destOrd="0" presId="urn:microsoft.com/office/officeart/2005/8/layout/list1"/>
    <dgm:cxn modelId="{45CA5850-BBD8-4818-8589-FEB05010616E}" type="presParOf" srcId="{04759005-03C5-4408-866C-6065119E739A}" destId="{152D7C59-4198-48E1-8339-F1D94DAD9439}" srcOrd="9" destOrd="0" presId="urn:microsoft.com/office/officeart/2005/8/layout/list1"/>
    <dgm:cxn modelId="{4F71FCC6-87CD-43B1-A9E1-8B391D8618DD}" type="presParOf" srcId="{04759005-03C5-4408-866C-6065119E739A}" destId="{F9F24614-74B6-4746-9620-710886655860}" srcOrd="10" destOrd="0" presId="urn:microsoft.com/office/officeart/2005/8/layout/list1"/>
    <dgm:cxn modelId="{EB22214A-A800-4093-91C7-01A0C49673ED}" type="presParOf" srcId="{04759005-03C5-4408-866C-6065119E739A}" destId="{242F75C4-9360-40C0-A68D-5338DF2421CF}" srcOrd="11" destOrd="0" presId="urn:microsoft.com/office/officeart/2005/8/layout/list1"/>
    <dgm:cxn modelId="{85101230-A305-486B-8509-50B56D12AC45}" type="presParOf" srcId="{04759005-03C5-4408-866C-6065119E739A}" destId="{48DD8AEE-5D43-4D22-B29E-BBEC76879BB4}" srcOrd="12" destOrd="0" presId="urn:microsoft.com/office/officeart/2005/8/layout/list1"/>
    <dgm:cxn modelId="{910FC748-67A0-49AC-A7D7-FBF653053931}" type="presParOf" srcId="{48DD8AEE-5D43-4D22-B29E-BBEC76879BB4}" destId="{BE0E7058-01FA-4511-BDC8-E500E00CB219}" srcOrd="0" destOrd="0" presId="urn:microsoft.com/office/officeart/2005/8/layout/list1"/>
    <dgm:cxn modelId="{19FB61D1-82B4-4315-A5DA-E425BDA0335B}" type="presParOf" srcId="{48DD8AEE-5D43-4D22-B29E-BBEC76879BB4}" destId="{5E0D2946-32D1-4CE0-AA84-1A52881F07C3}" srcOrd="1" destOrd="0" presId="urn:microsoft.com/office/officeart/2005/8/layout/list1"/>
    <dgm:cxn modelId="{9A5AC456-30F7-4308-AE69-6E5B59268AFB}" type="presParOf" srcId="{04759005-03C5-4408-866C-6065119E739A}" destId="{D13E0FF2-B955-4D72-B898-7C05E18B5783}" srcOrd="13" destOrd="0" presId="urn:microsoft.com/office/officeart/2005/8/layout/list1"/>
    <dgm:cxn modelId="{5986F0F7-4D49-4044-A445-33380D0E7ECF}" type="presParOf" srcId="{04759005-03C5-4408-866C-6065119E739A}" destId="{B758C02B-219C-4DB1-AB24-BA7A1BE7C7BF}" srcOrd="14" destOrd="0" presId="urn:microsoft.com/office/officeart/2005/8/layout/list1"/>
    <dgm:cxn modelId="{64896533-AE67-42C7-B113-4D61F0F476CB}" type="presParOf" srcId="{04759005-03C5-4408-866C-6065119E739A}" destId="{09CAA3C9-C915-46C7-8107-050FA11C923B}" srcOrd="15" destOrd="0" presId="urn:microsoft.com/office/officeart/2005/8/layout/list1"/>
    <dgm:cxn modelId="{86944B1E-8405-4062-BEF5-13197B86C1F7}" type="presParOf" srcId="{04759005-03C5-4408-866C-6065119E739A}" destId="{93632A21-0745-4E71-8AF0-4AA840B81BA4}" srcOrd="16" destOrd="0" presId="urn:microsoft.com/office/officeart/2005/8/layout/list1"/>
    <dgm:cxn modelId="{6398121C-FB94-43DA-A249-FF05019BD4B0}" type="presParOf" srcId="{93632A21-0745-4E71-8AF0-4AA840B81BA4}" destId="{9B246C76-CA1D-4B90-BFAA-7A93D3894412}" srcOrd="0" destOrd="0" presId="urn:microsoft.com/office/officeart/2005/8/layout/list1"/>
    <dgm:cxn modelId="{AF6120E4-4F22-4992-A3D9-5CE538640FD2}" type="presParOf" srcId="{93632A21-0745-4E71-8AF0-4AA840B81BA4}" destId="{0154A111-0F1F-40A7-A0D3-A192D857B545}" srcOrd="1" destOrd="0" presId="urn:microsoft.com/office/officeart/2005/8/layout/list1"/>
    <dgm:cxn modelId="{81BAED58-8F9A-497F-84F4-CDE64BF8EF66}" type="presParOf" srcId="{04759005-03C5-4408-866C-6065119E739A}" destId="{53C46971-5959-4A0E-B52F-11255F2D2777}" srcOrd="17" destOrd="0" presId="urn:microsoft.com/office/officeart/2005/8/layout/list1"/>
    <dgm:cxn modelId="{ED5895A7-9568-41B4-87C5-0B0244F8BAD9}" type="presParOf" srcId="{04759005-03C5-4408-866C-6065119E739A}" destId="{2C9D4178-321B-4C0D-9D1E-0D991224A13C}" srcOrd="18" destOrd="0" presId="urn:microsoft.com/office/officeart/2005/8/layout/list1"/>
    <dgm:cxn modelId="{E606CE88-6B12-482C-B5BC-441C93D043C6}" type="presParOf" srcId="{04759005-03C5-4408-866C-6065119E739A}" destId="{E37D99FC-422E-41CB-BEE3-39E368246F00}" srcOrd="19" destOrd="0" presId="urn:microsoft.com/office/officeart/2005/8/layout/list1"/>
    <dgm:cxn modelId="{0C13D90A-BC1B-490F-86DF-FCBE123ACD37}" type="presParOf" srcId="{04759005-03C5-4408-866C-6065119E739A}" destId="{8C0D20C6-63DD-4DC1-B934-1AC11CD4A9EA}" srcOrd="20" destOrd="0" presId="urn:microsoft.com/office/officeart/2005/8/layout/list1"/>
    <dgm:cxn modelId="{17B9CB5F-9B83-4206-A31F-006A457A5C36}" type="presParOf" srcId="{8C0D20C6-63DD-4DC1-B934-1AC11CD4A9EA}" destId="{27EB27A7-F44C-4F58-B83A-48BF4E79D96A}" srcOrd="0" destOrd="0" presId="urn:microsoft.com/office/officeart/2005/8/layout/list1"/>
    <dgm:cxn modelId="{CAA8E288-97F0-433D-81E9-483A1929A376}" type="presParOf" srcId="{8C0D20C6-63DD-4DC1-B934-1AC11CD4A9EA}" destId="{480BD5B6-66DC-45BA-B2A3-A35632AD5659}" srcOrd="1" destOrd="0" presId="urn:microsoft.com/office/officeart/2005/8/layout/list1"/>
    <dgm:cxn modelId="{0D0594F0-0CDC-40BB-83DE-8A00C6987EDE}" type="presParOf" srcId="{04759005-03C5-4408-866C-6065119E739A}" destId="{E4185B04-088E-47BB-90B1-06629E677773}" srcOrd="21" destOrd="0" presId="urn:microsoft.com/office/officeart/2005/8/layout/list1"/>
    <dgm:cxn modelId="{AF33BC3B-744F-48B7-B8B0-0A2DC007039F}" type="presParOf" srcId="{04759005-03C5-4408-866C-6065119E739A}" destId="{C117483C-D02E-4CCB-A0AD-130AA6485BD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482A2D-C6A4-4EC5-91C7-FA38874448C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863BFD-3A11-443E-A564-6DDA0233659B}">
      <dgm:prSet/>
      <dgm:spPr/>
      <dgm:t>
        <a:bodyPr/>
        <a:lstStyle/>
        <a:p>
          <a:r>
            <a:rPr lang="da-DK"/>
            <a:t>Ulcus </a:t>
          </a:r>
          <a:endParaRPr lang="en-US"/>
        </a:p>
      </dgm:t>
    </dgm:pt>
    <dgm:pt modelId="{57AA4721-44EE-45C7-B3F4-2370A3364661}" cxnId="{92CE1995-9248-4461-9643-09E1E4DB8093}" type="parTrans">
      <dgm:prSet/>
      <dgm:spPr/>
      <dgm:t>
        <a:bodyPr/>
        <a:lstStyle/>
        <a:p>
          <a:endParaRPr lang="en-US"/>
        </a:p>
      </dgm:t>
    </dgm:pt>
    <dgm:pt modelId="{95A43B5F-DD1B-49D4-B8E1-EBDD5D02C29B}" cxnId="{92CE1995-9248-4461-9643-09E1E4DB8093}" type="sibTrans">
      <dgm:prSet/>
      <dgm:spPr/>
      <dgm:t>
        <a:bodyPr/>
        <a:lstStyle/>
        <a:p>
          <a:endParaRPr lang="en-US"/>
        </a:p>
      </dgm:t>
    </dgm:pt>
    <dgm:pt modelId="{95A44061-5F86-4188-A2E9-7D5BE91877F2}">
      <dgm:prSet/>
      <dgm:spPr/>
      <dgm:t>
        <a:bodyPr/>
        <a:lstStyle/>
        <a:p>
          <a:r>
            <a:rPr lang="da-DK"/>
            <a:t>Laktoseintolerans vs. cøliaki </a:t>
          </a:r>
          <a:endParaRPr lang="en-US"/>
        </a:p>
      </dgm:t>
    </dgm:pt>
    <dgm:pt modelId="{5768D40F-8FFC-45ED-82E3-F2FF1E9DBF0D}" cxnId="{4F630F64-EEE6-4FF7-A6A4-4AFE26854D2E}" type="parTrans">
      <dgm:prSet/>
      <dgm:spPr/>
      <dgm:t>
        <a:bodyPr/>
        <a:lstStyle/>
        <a:p>
          <a:endParaRPr lang="en-US"/>
        </a:p>
      </dgm:t>
    </dgm:pt>
    <dgm:pt modelId="{F4A2F2B3-3F26-4620-BBBD-93EA6001D9A2}" cxnId="{4F630F64-EEE6-4FF7-A6A4-4AFE26854D2E}" type="sibTrans">
      <dgm:prSet/>
      <dgm:spPr/>
      <dgm:t>
        <a:bodyPr/>
        <a:lstStyle/>
        <a:p>
          <a:endParaRPr lang="en-US"/>
        </a:p>
      </dgm:t>
    </dgm:pt>
    <dgm:pt modelId="{247B1EA0-7D6D-464B-9B0B-DEA2B601B849}">
      <dgm:prSet/>
      <dgm:spPr/>
      <dgm:t>
        <a:bodyPr/>
        <a:lstStyle/>
        <a:p>
          <a:r>
            <a:rPr lang="da-DK"/>
            <a:t>Inflammatorisk tarmsygdom – colitis ulcerosa vs. mb. Crohn  </a:t>
          </a:r>
          <a:endParaRPr lang="en-US"/>
        </a:p>
      </dgm:t>
    </dgm:pt>
    <dgm:pt modelId="{BE98DACD-2E2B-4BE0-A594-F1485523F5B7}" cxnId="{0988F962-9E68-4094-8DE5-16568E194C10}" type="parTrans">
      <dgm:prSet/>
      <dgm:spPr/>
      <dgm:t>
        <a:bodyPr/>
        <a:lstStyle/>
        <a:p>
          <a:endParaRPr lang="en-US"/>
        </a:p>
      </dgm:t>
    </dgm:pt>
    <dgm:pt modelId="{B562DACE-7FB6-47F5-8AE4-39D557B98F82}" cxnId="{0988F962-9E68-4094-8DE5-16568E194C10}" type="sibTrans">
      <dgm:prSet/>
      <dgm:spPr/>
      <dgm:t>
        <a:bodyPr/>
        <a:lstStyle/>
        <a:p>
          <a:endParaRPr lang="en-US"/>
        </a:p>
      </dgm:t>
    </dgm:pt>
    <dgm:pt modelId="{353C4902-981E-4F3D-B732-3E55BF7855F2}">
      <dgm:prSet/>
      <dgm:spPr/>
      <dgm:t>
        <a:bodyPr/>
        <a:lstStyle/>
        <a:p>
          <a:r>
            <a:rPr lang="da-DK"/>
            <a:t>Akut abdomen </a:t>
          </a:r>
          <a:endParaRPr lang="en-US"/>
        </a:p>
      </dgm:t>
    </dgm:pt>
    <dgm:pt modelId="{FD14CBCF-0A7A-4E1A-AC5B-3A70E4BF6BF1}" cxnId="{C259C3A4-E76B-4025-8D09-FC5D5C45134F}" type="parTrans">
      <dgm:prSet/>
      <dgm:spPr/>
      <dgm:t>
        <a:bodyPr/>
        <a:lstStyle/>
        <a:p>
          <a:endParaRPr lang="en-US"/>
        </a:p>
      </dgm:t>
    </dgm:pt>
    <dgm:pt modelId="{87A889E9-D396-493C-967D-E05182555BD2}" cxnId="{C259C3A4-E76B-4025-8D09-FC5D5C45134F}" type="sibTrans">
      <dgm:prSet/>
      <dgm:spPr/>
      <dgm:t>
        <a:bodyPr/>
        <a:lstStyle/>
        <a:p>
          <a:endParaRPr lang="en-US"/>
        </a:p>
      </dgm:t>
    </dgm:pt>
    <dgm:pt modelId="{73A17737-6772-4364-A81E-94070D9E898A}">
      <dgm:prSet/>
      <dgm:spPr/>
      <dgm:t>
        <a:bodyPr/>
        <a:lstStyle/>
        <a:p>
          <a:r>
            <a:rPr lang="da-DK"/>
            <a:t>Appendicit </a:t>
          </a:r>
          <a:endParaRPr lang="en-US"/>
        </a:p>
      </dgm:t>
    </dgm:pt>
    <dgm:pt modelId="{789682C2-1E8D-447D-B5FE-1CA0BF9989E8}" cxnId="{5C9391F3-3625-4515-8853-32953C54145A}" type="parTrans">
      <dgm:prSet/>
      <dgm:spPr/>
      <dgm:t>
        <a:bodyPr/>
        <a:lstStyle/>
        <a:p>
          <a:endParaRPr lang="en-US"/>
        </a:p>
      </dgm:t>
    </dgm:pt>
    <dgm:pt modelId="{741D0123-2149-4E28-A57A-8ED91D0E6D7A}" cxnId="{5C9391F3-3625-4515-8853-32953C54145A}" type="sibTrans">
      <dgm:prSet/>
      <dgm:spPr/>
      <dgm:t>
        <a:bodyPr/>
        <a:lstStyle/>
        <a:p>
          <a:endParaRPr lang="en-US"/>
        </a:p>
      </dgm:t>
    </dgm:pt>
    <dgm:pt modelId="{FE5CBA79-744E-47BB-99CE-3C2CE422A72C}">
      <dgm:prSet/>
      <dgm:spPr/>
      <dgm:t>
        <a:bodyPr/>
        <a:lstStyle/>
        <a:p>
          <a:r>
            <a:rPr lang="da-DK"/>
            <a:t>GI blødning </a:t>
          </a:r>
          <a:endParaRPr lang="en-US"/>
        </a:p>
      </dgm:t>
    </dgm:pt>
    <dgm:pt modelId="{26BEF2F2-A02B-43DC-99F9-63497A226F0A}" cxnId="{7C7A08F3-E5C0-46DA-80FF-05E28DDF1551}" type="parTrans">
      <dgm:prSet/>
      <dgm:spPr/>
      <dgm:t>
        <a:bodyPr/>
        <a:lstStyle/>
        <a:p>
          <a:endParaRPr lang="en-US"/>
        </a:p>
      </dgm:t>
    </dgm:pt>
    <dgm:pt modelId="{A1C92929-4E72-48B3-AF07-D9FBDD44BEC5}" cxnId="{7C7A08F3-E5C0-46DA-80FF-05E28DDF1551}" type="sibTrans">
      <dgm:prSet/>
      <dgm:spPr/>
      <dgm:t>
        <a:bodyPr/>
        <a:lstStyle/>
        <a:p>
          <a:endParaRPr lang="en-US"/>
        </a:p>
      </dgm:t>
    </dgm:pt>
    <dgm:pt modelId="{3DE1562B-308C-4253-B7CE-C99A023018B2}">
      <dgm:prSet/>
      <dgm:spPr/>
      <dgm:t>
        <a:bodyPr/>
        <a:lstStyle/>
        <a:p>
          <a:r>
            <a:rPr lang="da-DK"/>
            <a:t>Ileus </a:t>
          </a:r>
          <a:endParaRPr lang="en-US"/>
        </a:p>
      </dgm:t>
    </dgm:pt>
    <dgm:pt modelId="{809DAB50-954F-4B46-A053-5755DB3F6028}" cxnId="{94F6FBA3-0D3A-47A9-AACA-843B679F6BB1}" type="parTrans">
      <dgm:prSet/>
      <dgm:spPr/>
      <dgm:t>
        <a:bodyPr/>
        <a:lstStyle/>
        <a:p>
          <a:endParaRPr lang="en-US"/>
        </a:p>
      </dgm:t>
    </dgm:pt>
    <dgm:pt modelId="{BBAD01C7-4C1F-42AE-B25A-3A0A7EEAE813}" cxnId="{94F6FBA3-0D3A-47A9-AACA-843B679F6BB1}" type="sibTrans">
      <dgm:prSet/>
      <dgm:spPr/>
      <dgm:t>
        <a:bodyPr/>
        <a:lstStyle/>
        <a:p>
          <a:endParaRPr lang="en-US"/>
        </a:p>
      </dgm:t>
    </dgm:pt>
    <dgm:pt modelId="{FC9E02BA-55EC-461E-8288-4529C1B9751A}">
      <dgm:prSet/>
      <dgm:spPr/>
      <dgm:t>
        <a:bodyPr/>
        <a:lstStyle/>
        <a:p>
          <a:r>
            <a:rPr lang="da-DK"/>
            <a:t>Colorektal cancer </a:t>
          </a:r>
          <a:endParaRPr lang="en-US"/>
        </a:p>
      </dgm:t>
    </dgm:pt>
    <dgm:pt modelId="{870EDA91-9308-4DCC-9506-133CEC1EA985}" cxnId="{4A0833DD-BAF3-4530-B463-8FA1D317EA64}" type="parTrans">
      <dgm:prSet/>
      <dgm:spPr/>
      <dgm:t>
        <a:bodyPr/>
        <a:lstStyle/>
        <a:p>
          <a:endParaRPr lang="en-US"/>
        </a:p>
      </dgm:t>
    </dgm:pt>
    <dgm:pt modelId="{3F387DB3-DC48-4C44-AF4F-D2E550D697AE}" cxnId="{4A0833DD-BAF3-4530-B463-8FA1D317EA64}" type="sibTrans">
      <dgm:prSet/>
      <dgm:spPr/>
      <dgm:t>
        <a:bodyPr/>
        <a:lstStyle/>
        <a:p>
          <a:endParaRPr lang="en-US"/>
        </a:p>
      </dgm:t>
    </dgm:pt>
    <dgm:pt modelId="{561CBD92-4A95-4BB7-A83A-48A394C54456}" type="pres">
      <dgm:prSet presAssocID="{83482A2D-C6A4-4EC5-91C7-FA38874448C5}" presName="linear" presStyleCnt="0">
        <dgm:presLayoutVars>
          <dgm:dir/>
          <dgm:animLvl val="lvl"/>
          <dgm:resizeHandles val="exact"/>
        </dgm:presLayoutVars>
      </dgm:prSet>
      <dgm:spPr/>
    </dgm:pt>
    <dgm:pt modelId="{B6440925-B93D-4217-AFCF-B46A59634D43}" type="pres">
      <dgm:prSet presAssocID="{71863BFD-3A11-443E-A564-6DDA0233659B}" presName="parentLin" presStyleCnt="0"/>
      <dgm:spPr/>
    </dgm:pt>
    <dgm:pt modelId="{A9ADA8CF-B46F-456F-A0BD-84CB9BCA95C7}" type="pres">
      <dgm:prSet presAssocID="{71863BFD-3A11-443E-A564-6DDA0233659B}" presName="parentLeftMargin" presStyleLbl="node1" presStyleIdx="0" presStyleCnt="5"/>
      <dgm:spPr/>
    </dgm:pt>
    <dgm:pt modelId="{3B4229F0-565E-412E-9672-9CB0597B8BF8}" type="pres">
      <dgm:prSet presAssocID="{71863BFD-3A11-443E-A564-6DDA023365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FD4E751-A6BD-4484-A523-9E82083A4F24}" type="pres">
      <dgm:prSet presAssocID="{71863BFD-3A11-443E-A564-6DDA0233659B}" presName="negativeSpace" presStyleCnt="0"/>
      <dgm:spPr/>
    </dgm:pt>
    <dgm:pt modelId="{77DE3500-C58B-42BE-854D-0ECBC61AE400}" type="pres">
      <dgm:prSet presAssocID="{71863BFD-3A11-443E-A564-6DDA0233659B}" presName="childText" presStyleLbl="conFgAcc1" presStyleIdx="0" presStyleCnt="5">
        <dgm:presLayoutVars>
          <dgm:bulletEnabled val="1"/>
        </dgm:presLayoutVars>
      </dgm:prSet>
      <dgm:spPr/>
    </dgm:pt>
    <dgm:pt modelId="{1BB737A8-8224-4407-BADD-404966645641}" type="pres">
      <dgm:prSet presAssocID="{95A43B5F-DD1B-49D4-B8E1-EBDD5D02C29B}" presName="spaceBetweenRectangles" presStyleCnt="0"/>
      <dgm:spPr/>
    </dgm:pt>
    <dgm:pt modelId="{8685CCCD-FA29-430D-87A6-97D03A4BA966}" type="pres">
      <dgm:prSet presAssocID="{95A44061-5F86-4188-A2E9-7D5BE91877F2}" presName="parentLin" presStyleCnt="0"/>
      <dgm:spPr/>
    </dgm:pt>
    <dgm:pt modelId="{F503FC15-0C4B-44C4-8CB1-A6BA8DD5303F}" type="pres">
      <dgm:prSet presAssocID="{95A44061-5F86-4188-A2E9-7D5BE91877F2}" presName="parentLeftMargin" presStyleLbl="node1" presStyleIdx="0" presStyleCnt="5"/>
      <dgm:spPr/>
    </dgm:pt>
    <dgm:pt modelId="{90B50F14-112F-41E1-88D4-A229EA93B0C3}" type="pres">
      <dgm:prSet presAssocID="{95A44061-5F86-4188-A2E9-7D5BE91877F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F2ABAFC-0C55-434B-AD4A-B033D69B8933}" type="pres">
      <dgm:prSet presAssocID="{95A44061-5F86-4188-A2E9-7D5BE91877F2}" presName="negativeSpace" presStyleCnt="0"/>
      <dgm:spPr/>
    </dgm:pt>
    <dgm:pt modelId="{BBC625D1-041F-4E1C-8387-9060C1064E09}" type="pres">
      <dgm:prSet presAssocID="{95A44061-5F86-4188-A2E9-7D5BE91877F2}" presName="childText" presStyleLbl="conFgAcc1" presStyleIdx="1" presStyleCnt="5">
        <dgm:presLayoutVars>
          <dgm:bulletEnabled val="1"/>
        </dgm:presLayoutVars>
      </dgm:prSet>
      <dgm:spPr/>
    </dgm:pt>
    <dgm:pt modelId="{86CA69AD-6699-49CF-973C-FA069ED16AC7}" type="pres">
      <dgm:prSet presAssocID="{F4A2F2B3-3F26-4620-BBBD-93EA6001D9A2}" presName="spaceBetweenRectangles" presStyleCnt="0"/>
      <dgm:spPr/>
    </dgm:pt>
    <dgm:pt modelId="{ABBB3E14-C3CD-45A0-8294-3DD23DD4E793}" type="pres">
      <dgm:prSet presAssocID="{247B1EA0-7D6D-464B-9B0B-DEA2B601B849}" presName="parentLin" presStyleCnt="0"/>
      <dgm:spPr/>
    </dgm:pt>
    <dgm:pt modelId="{B5975D4D-3120-42E3-AB27-F891F3D35334}" type="pres">
      <dgm:prSet presAssocID="{247B1EA0-7D6D-464B-9B0B-DEA2B601B849}" presName="parentLeftMargin" presStyleLbl="node1" presStyleIdx="1" presStyleCnt="5"/>
      <dgm:spPr/>
    </dgm:pt>
    <dgm:pt modelId="{585F5337-F790-49EE-8C5B-FBBDA2982AB8}" type="pres">
      <dgm:prSet presAssocID="{247B1EA0-7D6D-464B-9B0B-DEA2B601B84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95BA359-919C-49E7-B4F5-C68635CE5705}" type="pres">
      <dgm:prSet presAssocID="{247B1EA0-7D6D-464B-9B0B-DEA2B601B849}" presName="negativeSpace" presStyleCnt="0"/>
      <dgm:spPr/>
    </dgm:pt>
    <dgm:pt modelId="{3672A2AE-2005-4A39-BFF2-F26A3046A11F}" type="pres">
      <dgm:prSet presAssocID="{247B1EA0-7D6D-464B-9B0B-DEA2B601B849}" presName="childText" presStyleLbl="conFgAcc1" presStyleIdx="2" presStyleCnt="5">
        <dgm:presLayoutVars>
          <dgm:bulletEnabled val="1"/>
        </dgm:presLayoutVars>
      </dgm:prSet>
      <dgm:spPr/>
    </dgm:pt>
    <dgm:pt modelId="{DA786AB6-DD28-4477-AAA2-462D23C8619F}" type="pres">
      <dgm:prSet presAssocID="{B562DACE-7FB6-47F5-8AE4-39D557B98F82}" presName="spaceBetweenRectangles" presStyleCnt="0"/>
      <dgm:spPr/>
    </dgm:pt>
    <dgm:pt modelId="{D9747CA6-7DC4-49A1-A5F4-965A59BE0A09}" type="pres">
      <dgm:prSet presAssocID="{353C4902-981E-4F3D-B732-3E55BF7855F2}" presName="parentLin" presStyleCnt="0"/>
      <dgm:spPr/>
    </dgm:pt>
    <dgm:pt modelId="{773EB4AE-CC1C-4AD2-8743-4195E8572B9C}" type="pres">
      <dgm:prSet presAssocID="{353C4902-981E-4F3D-B732-3E55BF7855F2}" presName="parentLeftMargin" presStyleLbl="node1" presStyleIdx="2" presStyleCnt="5"/>
      <dgm:spPr/>
    </dgm:pt>
    <dgm:pt modelId="{870D3901-7D80-4223-960A-4884C9BAAA31}" type="pres">
      <dgm:prSet presAssocID="{353C4902-981E-4F3D-B732-3E55BF7855F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9615CE9-7838-45FF-959E-91422F2298F0}" type="pres">
      <dgm:prSet presAssocID="{353C4902-981E-4F3D-B732-3E55BF7855F2}" presName="negativeSpace" presStyleCnt="0"/>
      <dgm:spPr/>
    </dgm:pt>
    <dgm:pt modelId="{2FF63EC2-EBF0-4627-96E2-427CA422BFDC}" type="pres">
      <dgm:prSet presAssocID="{353C4902-981E-4F3D-B732-3E55BF7855F2}" presName="childText" presStyleLbl="conFgAcc1" presStyleIdx="3" presStyleCnt="5">
        <dgm:presLayoutVars>
          <dgm:bulletEnabled val="1"/>
        </dgm:presLayoutVars>
      </dgm:prSet>
      <dgm:spPr/>
    </dgm:pt>
    <dgm:pt modelId="{49B12C82-BEE2-4244-B88D-6AD044008568}" type="pres">
      <dgm:prSet presAssocID="{87A889E9-D396-493C-967D-E05182555BD2}" presName="spaceBetweenRectangles" presStyleCnt="0"/>
      <dgm:spPr/>
    </dgm:pt>
    <dgm:pt modelId="{9DF8B56E-70F3-4860-BD5C-DDFDC24C9DF6}" type="pres">
      <dgm:prSet presAssocID="{FC9E02BA-55EC-461E-8288-4529C1B9751A}" presName="parentLin" presStyleCnt="0"/>
      <dgm:spPr/>
    </dgm:pt>
    <dgm:pt modelId="{B32B910D-601E-4520-AA5C-0BD42726003E}" type="pres">
      <dgm:prSet presAssocID="{FC9E02BA-55EC-461E-8288-4529C1B9751A}" presName="parentLeftMargin" presStyleLbl="node1" presStyleIdx="3" presStyleCnt="5"/>
      <dgm:spPr/>
    </dgm:pt>
    <dgm:pt modelId="{60425F02-961B-4F04-BF4E-14986952D3C0}" type="pres">
      <dgm:prSet presAssocID="{FC9E02BA-55EC-461E-8288-4529C1B9751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1F5E7B3-8BCB-4B37-AA9A-31D574551801}" type="pres">
      <dgm:prSet presAssocID="{FC9E02BA-55EC-461E-8288-4529C1B9751A}" presName="negativeSpace" presStyleCnt="0"/>
      <dgm:spPr/>
    </dgm:pt>
    <dgm:pt modelId="{5B6760E4-1449-42CA-AD69-F6744EEED8A3}" type="pres">
      <dgm:prSet presAssocID="{FC9E02BA-55EC-461E-8288-4529C1B9751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B7B3F03-08A3-43F8-B90E-26EB001B98E0}" type="presOf" srcId="{FC9E02BA-55EC-461E-8288-4529C1B9751A}" destId="{B32B910D-601E-4520-AA5C-0BD42726003E}" srcOrd="0" destOrd="0" presId="urn:microsoft.com/office/officeart/2005/8/layout/list1"/>
    <dgm:cxn modelId="{EF1B2739-CDF7-4E74-9307-678B8435CF34}" type="presOf" srcId="{95A44061-5F86-4188-A2E9-7D5BE91877F2}" destId="{90B50F14-112F-41E1-88D4-A229EA93B0C3}" srcOrd="1" destOrd="0" presId="urn:microsoft.com/office/officeart/2005/8/layout/list1"/>
    <dgm:cxn modelId="{0988F962-9E68-4094-8DE5-16568E194C10}" srcId="{83482A2D-C6A4-4EC5-91C7-FA38874448C5}" destId="{247B1EA0-7D6D-464B-9B0B-DEA2B601B849}" srcOrd="2" destOrd="0" parTransId="{BE98DACD-2E2B-4BE0-A594-F1485523F5B7}" sibTransId="{B562DACE-7FB6-47F5-8AE4-39D557B98F82}"/>
    <dgm:cxn modelId="{D9235063-C1F9-43CC-A3FD-DE4169DBEB37}" type="presOf" srcId="{353C4902-981E-4F3D-B732-3E55BF7855F2}" destId="{870D3901-7D80-4223-960A-4884C9BAAA31}" srcOrd="1" destOrd="0" presId="urn:microsoft.com/office/officeart/2005/8/layout/list1"/>
    <dgm:cxn modelId="{4F630F64-EEE6-4FF7-A6A4-4AFE26854D2E}" srcId="{83482A2D-C6A4-4EC5-91C7-FA38874448C5}" destId="{95A44061-5F86-4188-A2E9-7D5BE91877F2}" srcOrd="1" destOrd="0" parTransId="{5768D40F-8FFC-45ED-82E3-F2FF1E9DBF0D}" sibTransId="{F4A2F2B3-3F26-4620-BBBD-93EA6001D9A2}"/>
    <dgm:cxn modelId="{92CE1995-9248-4461-9643-09E1E4DB8093}" srcId="{83482A2D-C6A4-4EC5-91C7-FA38874448C5}" destId="{71863BFD-3A11-443E-A564-6DDA0233659B}" srcOrd="0" destOrd="0" parTransId="{57AA4721-44EE-45C7-B3F4-2370A3364661}" sibTransId="{95A43B5F-DD1B-49D4-B8E1-EBDD5D02C29B}"/>
    <dgm:cxn modelId="{A4735B9A-F559-4FEF-85E2-E2D6A5910CF1}" type="presOf" srcId="{95A44061-5F86-4188-A2E9-7D5BE91877F2}" destId="{F503FC15-0C4B-44C4-8CB1-A6BA8DD5303F}" srcOrd="0" destOrd="0" presId="urn:microsoft.com/office/officeart/2005/8/layout/list1"/>
    <dgm:cxn modelId="{94F6FBA3-0D3A-47A9-AACA-843B679F6BB1}" srcId="{353C4902-981E-4F3D-B732-3E55BF7855F2}" destId="{3DE1562B-308C-4253-B7CE-C99A023018B2}" srcOrd="2" destOrd="0" parTransId="{809DAB50-954F-4B46-A053-5755DB3F6028}" sibTransId="{BBAD01C7-4C1F-42AE-B25A-3A0A7EEAE813}"/>
    <dgm:cxn modelId="{C259C3A4-E76B-4025-8D09-FC5D5C45134F}" srcId="{83482A2D-C6A4-4EC5-91C7-FA38874448C5}" destId="{353C4902-981E-4F3D-B732-3E55BF7855F2}" srcOrd="3" destOrd="0" parTransId="{FD14CBCF-0A7A-4E1A-AC5B-3A70E4BF6BF1}" sibTransId="{87A889E9-D396-493C-967D-E05182555BD2}"/>
    <dgm:cxn modelId="{15BDB1A7-7511-4223-8A82-2855EF808A35}" type="presOf" srcId="{353C4902-981E-4F3D-B732-3E55BF7855F2}" destId="{773EB4AE-CC1C-4AD2-8743-4195E8572B9C}" srcOrd="0" destOrd="0" presId="urn:microsoft.com/office/officeart/2005/8/layout/list1"/>
    <dgm:cxn modelId="{7A7F7BAE-AF86-4AED-8580-971A3EDCF592}" type="presOf" srcId="{FC9E02BA-55EC-461E-8288-4529C1B9751A}" destId="{60425F02-961B-4F04-BF4E-14986952D3C0}" srcOrd="1" destOrd="0" presId="urn:microsoft.com/office/officeart/2005/8/layout/list1"/>
    <dgm:cxn modelId="{27FA03BB-929D-479A-B0E5-E4CC2F4B04B4}" type="presOf" srcId="{3DE1562B-308C-4253-B7CE-C99A023018B2}" destId="{2FF63EC2-EBF0-4627-96E2-427CA422BFDC}" srcOrd="0" destOrd="2" presId="urn:microsoft.com/office/officeart/2005/8/layout/list1"/>
    <dgm:cxn modelId="{461252C2-0927-482A-B025-40AE2DA7CFFC}" type="presOf" srcId="{247B1EA0-7D6D-464B-9B0B-DEA2B601B849}" destId="{585F5337-F790-49EE-8C5B-FBBDA2982AB8}" srcOrd="1" destOrd="0" presId="urn:microsoft.com/office/officeart/2005/8/layout/list1"/>
    <dgm:cxn modelId="{11733CC6-B0F9-40B2-AC57-0D0D231F0FD6}" type="presOf" srcId="{73A17737-6772-4364-A81E-94070D9E898A}" destId="{2FF63EC2-EBF0-4627-96E2-427CA422BFDC}" srcOrd="0" destOrd="0" presId="urn:microsoft.com/office/officeart/2005/8/layout/list1"/>
    <dgm:cxn modelId="{8C7449CF-FC87-4101-8BFB-0FC63995092B}" type="presOf" srcId="{247B1EA0-7D6D-464B-9B0B-DEA2B601B849}" destId="{B5975D4D-3120-42E3-AB27-F891F3D35334}" srcOrd="0" destOrd="0" presId="urn:microsoft.com/office/officeart/2005/8/layout/list1"/>
    <dgm:cxn modelId="{BCFEEBDA-E6D2-4D55-BC28-F8239BC8D8E4}" type="presOf" srcId="{FE5CBA79-744E-47BB-99CE-3C2CE422A72C}" destId="{2FF63EC2-EBF0-4627-96E2-427CA422BFDC}" srcOrd="0" destOrd="1" presId="urn:microsoft.com/office/officeart/2005/8/layout/list1"/>
    <dgm:cxn modelId="{4A0833DD-BAF3-4530-B463-8FA1D317EA64}" srcId="{83482A2D-C6A4-4EC5-91C7-FA38874448C5}" destId="{FC9E02BA-55EC-461E-8288-4529C1B9751A}" srcOrd="4" destOrd="0" parTransId="{870EDA91-9308-4DCC-9506-133CEC1EA985}" sibTransId="{3F387DB3-DC48-4C44-AF4F-D2E550D697AE}"/>
    <dgm:cxn modelId="{8D0343E6-7825-479D-9411-387D1F922FC8}" type="presOf" srcId="{83482A2D-C6A4-4EC5-91C7-FA38874448C5}" destId="{561CBD92-4A95-4BB7-A83A-48A394C54456}" srcOrd="0" destOrd="0" presId="urn:microsoft.com/office/officeart/2005/8/layout/list1"/>
    <dgm:cxn modelId="{365B4BEF-5ED4-4562-9E38-FAE1061A0A57}" type="presOf" srcId="{71863BFD-3A11-443E-A564-6DDA0233659B}" destId="{A9ADA8CF-B46F-456F-A0BD-84CB9BCA95C7}" srcOrd="0" destOrd="0" presId="urn:microsoft.com/office/officeart/2005/8/layout/list1"/>
    <dgm:cxn modelId="{7C7A08F3-E5C0-46DA-80FF-05E28DDF1551}" srcId="{353C4902-981E-4F3D-B732-3E55BF7855F2}" destId="{FE5CBA79-744E-47BB-99CE-3C2CE422A72C}" srcOrd="1" destOrd="0" parTransId="{26BEF2F2-A02B-43DC-99F9-63497A226F0A}" sibTransId="{A1C92929-4E72-48B3-AF07-D9FBDD44BEC5}"/>
    <dgm:cxn modelId="{5C9391F3-3625-4515-8853-32953C54145A}" srcId="{353C4902-981E-4F3D-B732-3E55BF7855F2}" destId="{73A17737-6772-4364-A81E-94070D9E898A}" srcOrd="0" destOrd="0" parTransId="{789682C2-1E8D-447D-B5FE-1CA0BF9989E8}" sibTransId="{741D0123-2149-4E28-A57A-8ED91D0E6D7A}"/>
    <dgm:cxn modelId="{F7AA52F4-9618-410E-B9CE-1C73E788C935}" type="presOf" srcId="{71863BFD-3A11-443E-A564-6DDA0233659B}" destId="{3B4229F0-565E-412E-9672-9CB0597B8BF8}" srcOrd="1" destOrd="0" presId="urn:microsoft.com/office/officeart/2005/8/layout/list1"/>
    <dgm:cxn modelId="{4E9E20F7-5F62-4B3E-961D-286622B327BC}" type="presParOf" srcId="{561CBD92-4A95-4BB7-A83A-48A394C54456}" destId="{B6440925-B93D-4217-AFCF-B46A59634D43}" srcOrd="0" destOrd="0" presId="urn:microsoft.com/office/officeart/2005/8/layout/list1"/>
    <dgm:cxn modelId="{D07E5EAC-63DA-492E-A53B-1C42946CC406}" type="presParOf" srcId="{B6440925-B93D-4217-AFCF-B46A59634D43}" destId="{A9ADA8CF-B46F-456F-A0BD-84CB9BCA95C7}" srcOrd="0" destOrd="0" presId="urn:microsoft.com/office/officeart/2005/8/layout/list1"/>
    <dgm:cxn modelId="{7EC6D3EE-90EE-4D98-AB26-87C753FA0C12}" type="presParOf" srcId="{B6440925-B93D-4217-AFCF-B46A59634D43}" destId="{3B4229F0-565E-412E-9672-9CB0597B8BF8}" srcOrd="1" destOrd="0" presId="urn:microsoft.com/office/officeart/2005/8/layout/list1"/>
    <dgm:cxn modelId="{88695222-A0D4-498B-B6E7-AF1582AE8E56}" type="presParOf" srcId="{561CBD92-4A95-4BB7-A83A-48A394C54456}" destId="{EFD4E751-A6BD-4484-A523-9E82083A4F24}" srcOrd="1" destOrd="0" presId="urn:microsoft.com/office/officeart/2005/8/layout/list1"/>
    <dgm:cxn modelId="{2B826A2E-0CE5-45CF-A4E6-F428817B49C4}" type="presParOf" srcId="{561CBD92-4A95-4BB7-A83A-48A394C54456}" destId="{77DE3500-C58B-42BE-854D-0ECBC61AE400}" srcOrd="2" destOrd="0" presId="urn:microsoft.com/office/officeart/2005/8/layout/list1"/>
    <dgm:cxn modelId="{E2600DF3-34B7-4395-9C96-DA1FF5EFB54F}" type="presParOf" srcId="{561CBD92-4A95-4BB7-A83A-48A394C54456}" destId="{1BB737A8-8224-4407-BADD-404966645641}" srcOrd="3" destOrd="0" presId="urn:microsoft.com/office/officeart/2005/8/layout/list1"/>
    <dgm:cxn modelId="{62E7CC33-2948-459F-A72B-BA54BB2DF554}" type="presParOf" srcId="{561CBD92-4A95-4BB7-A83A-48A394C54456}" destId="{8685CCCD-FA29-430D-87A6-97D03A4BA966}" srcOrd="4" destOrd="0" presId="urn:microsoft.com/office/officeart/2005/8/layout/list1"/>
    <dgm:cxn modelId="{D2BD41FA-B976-4A04-A9E1-E7B38ED51427}" type="presParOf" srcId="{8685CCCD-FA29-430D-87A6-97D03A4BA966}" destId="{F503FC15-0C4B-44C4-8CB1-A6BA8DD5303F}" srcOrd="0" destOrd="0" presId="urn:microsoft.com/office/officeart/2005/8/layout/list1"/>
    <dgm:cxn modelId="{6F1E7622-7449-49D1-9847-17EEDBB6B83A}" type="presParOf" srcId="{8685CCCD-FA29-430D-87A6-97D03A4BA966}" destId="{90B50F14-112F-41E1-88D4-A229EA93B0C3}" srcOrd="1" destOrd="0" presId="urn:microsoft.com/office/officeart/2005/8/layout/list1"/>
    <dgm:cxn modelId="{E1E994C9-7AC6-40C6-B62C-3A8A8A8208D3}" type="presParOf" srcId="{561CBD92-4A95-4BB7-A83A-48A394C54456}" destId="{6F2ABAFC-0C55-434B-AD4A-B033D69B8933}" srcOrd="5" destOrd="0" presId="urn:microsoft.com/office/officeart/2005/8/layout/list1"/>
    <dgm:cxn modelId="{1713EF9F-FE79-4F88-BD91-B54D0CBF7CF4}" type="presParOf" srcId="{561CBD92-4A95-4BB7-A83A-48A394C54456}" destId="{BBC625D1-041F-4E1C-8387-9060C1064E09}" srcOrd="6" destOrd="0" presId="urn:microsoft.com/office/officeart/2005/8/layout/list1"/>
    <dgm:cxn modelId="{88790E9B-021E-4486-A928-C0628A65D454}" type="presParOf" srcId="{561CBD92-4A95-4BB7-A83A-48A394C54456}" destId="{86CA69AD-6699-49CF-973C-FA069ED16AC7}" srcOrd="7" destOrd="0" presId="urn:microsoft.com/office/officeart/2005/8/layout/list1"/>
    <dgm:cxn modelId="{93DF696F-F6D0-435F-9AD2-ED7677D516D6}" type="presParOf" srcId="{561CBD92-4A95-4BB7-A83A-48A394C54456}" destId="{ABBB3E14-C3CD-45A0-8294-3DD23DD4E793}" srcOrd="8" destOrd="0" presId="urn:microsoft.com/office/officeart/2005/8/layout/list1"/>
    <dgm:cxn modelId="{77CF09CB-7A00-4783-BC25-74C4E32B3027}" type="presParOf" srcId="{ABBB3E14-C3CD-45A0-8294-3DD23DD4E793}" destId="{B5975D4D-3120-42E3-AB27-F891F3D35334}" srcOrd="0" destOrd="0" presId="urn:microsoft.com/office/officeart/2005/8/layout/list1"/>
    <dgm:cxn modelId="{7E965222-F5E1-4BC5-B988-9091FC8FDED6}" type="presParOf" srcId="{ABBB3E14-C3CD-45A0-8294-3DD23DD4E793}" destId="{585F5337-F790-49EE-8C5B-FBBDA2982AB8}" srcOrd="1" destOrd="0" presId="urn:microsoft.com/office/officeart/2005/8/layout/list1"/>
    <dgm:cxn modelId="{934F2314-3497-4680-8809-83C4BAEF66F8}" type="presParOf" srcId="{561CBD92-4A95-4BB7-A83A-48A394C54456}" destId="{D95BA359-919C-49E7-B4F5-C68635CE5705}" srcOrd="9" destOrd="0" presId="urn:microsoft.com/office/officeart/2005/8/layout/list1"/>
    <dgm:cxn modelId="{836AAC3C-DB08-4F4B-9A1C-D9AA8B9EE39C}" type="presParOf" srcId="{561CBD92-4A95-4BB7-A83A-48A394C54456}" destId="{3672A2AE-2005-4A39-BFF2-F26A3046A11F}" srcOrd="10" destOrd="0" presId="urn:microsoft.com/office/officeart/2005/8/layout/list1"/>
    <dgm:cxn modelId="{CBC7AA7C-64B6-435D-BF19-06D8DF12EBAD}" type="presParOf" srcId="{561CBD92-4A95-4BB7-A83A-48A394C54456}" destId="{DA786AB6-DD28-4477-AAA2-462D23C8619F}" srcOrd="11" destOrd="0" presId="urn:microsoft.com/office/officeart/2005/8/layout/list1"/>
    <dgm:cxn modelId="{74745F77-7ED4-4EB5-9428-EA6B9524F6A3}" type="presParOf" srcId="{561CBD92-4A95-4BB7-A83A-48A394C54456}" destId="{D9747CA6-7DC4-49A1-A5F4-965A59BE0A09}" srcOrd="12" destOrd="0" presId="urn:microsoft.com/office/officeart/2005/8/layout/list1"/>
    <dgm:cxn modelId="{DDC19167-5B78-43EB-9E66-BE3A536BADAC}" type="presParOf" srcId="{D9747CA6-7DC4-49A1-A5F4-965A59BE0A09}" destId="{773EB4AE-CC1C-4AD2-8743-4195E8572B9C}" srcOrd="0" destOrd="0" presId="urn:microsoft.com/office/officeart/2005/8/layout/list1"/>
    <dgm:cxn modelId="{4D4F527D-B427-4AEE-B9F6-6CB13D321457}" type="presParOf" srcId="{D9747CA6-7DC4-49A1-A5F4-965A59BE0A09}" destId="{870D3901-7D80-4223-960A-4884C9BAAA31}" srcOrd="1" destOrd="0" presId="urn:microsoft.com/office/officeart/2005/8/layout/list1"/>
    <dgm:cxn modelId="{D5EA4E26-B2EF-4F11-AAB1-CA48CF3BBD60}" type="presParOf" srcId="{561CBD92-4A95-4BB7-A83A-48A394C54456}" destId="{09615CE9-7838-45FF-959E-91422F2298F0}" srcOrd="13" destOrd="0" presId="urn:microsoft.com/office/officeart/2005/8/layout/list1"/>
    <dgm:cxn modelId="{612B8689-C6B9-4A15-B170-9356C42D8BA3}" type="presParOf" srcId="{561CBD92-4A95-4BB7-A83A-48A394C54456}" destId="{2FF63EC2-EBF0-4627-96E2-427CA422BFDC}" srcOrd="14" destOrd="0" presId="urn:microsoft.com/office/officeart/2005/8/layout/list1"/>
    <dgm:cxn modelId="{45635E17-89E6-4C16-9793-B0F74BB027A1}" type="presParOf" srcId="{561CBD92-4A95-4BB7-A83A-48A394C54456}" destId="{49B12C82-BEE2-4244-B88D-6AD044008568}" srcOrd="15" destOrd="0" presId="urn:microsoft.com/office/officeart/2005/8/layout/list1"/>
    <dgm:cxn modelId="{A738B95C-BC9B-4281-B370-BFC878FE7271}" type="presParOf" srcId="{561CBD92-4A95-4BB7-A83A-48A394C54456}" destId="{9DF8B56E-70F3-4860-BD5C-DDFDC24C9DF6}" srcOrd="16" destOrd="0" presId="urn:microsoft.com/office/officeart/2005/8/layout/list1"/>
    <dgm:cxn modelId="{A9FF9D2F-C5F1-407C-B42E-0AB258FB4058}" type="presParOf" srcId="{9DF8B56E-70F3-4860-BD5C-DDFDC24C9DF6}" destId="{B32B910D-601E-4520-AA5C-0BD42726003E}" srcOrd="0" destOrd="0" presId="urn:microsoft.com/office/officeart/2005/8/layout/list1"/>
    <dgm:cxn modelId="{568EE44F-E58D-4CD1-8BE7-564340F03A49}" type="presParOf" srcId="{9DF8B56E-70F3-4860-BD5C-DDFDC24C9DF6}" destId="{60425F02-961B-4F04-BF4E-14986952D3C0}" srcOrd="1" destOrd="0" presId="urn:microsoft.com/office/officeart/2005/8/layout/list1"/>
    <dgm:cxn modelId="{716191D5-2E85-4E0B-A1C0-07FD37036C3F}" type="presParOf" srcId="{561CBD92-4A95-4BB7-A83A-48A394C54456}" destId="{01F5E7B3-8BCB-4B37-AA9A-31D574551801}" srcOrd="17" destOrd="0" presId="urn:microsoft.com/office/officeart/2005/8/layout/list1"/>
    <dgm:cxn modelId="{DE15E417-95DC-46F2-9448-1CE855F76318}" type="presParOf" srcId="{561CBD92-4A95-4BB7-A83A-48A394C54456}" destId="{5B6760E4-1449-42CA-AD69-F6744EEED8A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0F210C-B835-4F7D-A0D9-15E7FD934C1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087E33-B41B-4921-B989-6D3E033CA0B0}">
      <dgm:prSet/>
      <dgm:spPr/>
      <dgm:t>
        <a:bodyPr/>
        <a:lstStyle/>
        <a:p>
          <a:r>
            <a:rPr lang="da-DK"/>
            <a:t>Appendicit </a:t>
          </a:r>
          <a:endParaRPr lang="en-US"/>
        </a:p>
      </dgm:t>
    </dgm:pt>
    <dgm:pt modelId="{FCD5FEF7-B690-44B9-A394-2247ED3A6E1D}" cxnId="{296BF3A2-BC32-4DAA-A5BA-0194133F32BE}" type="parTrans">
      <dgm:prSet/>
      <dgm:spPr/>
      <dgm:t>
        <a:bodyPr/>
        <a:lstStyle/>
        <a:p>
          <a:endParaRPr lang="en-US"/>
        </a:p>
      </dgm:t>
    </dgm:pt>
    <dgm:pt modelId="{879FD916-841C-4DD8-B59C-41BF9EE5B588}" cxnId="{296BF3A2-BC32-4DAA-A5BA-0194133F32BE}" type="sibTrans">
      <dgm:prSet/>
      <dgm:spPr/>
      <dgm:t>
        <a:bodyPr/>
        <a:lstStyle/>
        <a:p>
          <a:endParaRPr lang="en-US"/>
        </a:p>
      </dgm:t>
    </dgm:pt>
    <dgm:pt modelId="{C1228222-EE3C-4E14-83B7-DCEE34E6CEB5}">
      <dgm:prSet/>
      <dgm:spPr/>
      <dgm:t>
        <a:bodyPr/>
        <a:lstStyle/>
        <a:p>
          <a:r>
            <a:rPr lang="da-DK"/>
            <a:t>Ileus </a:t>
          </a:r>
          <a:endParaRPr lang="en-US"/>
        </a:p>
      </dgm:t>
    </dgm:pt>
    <dgm:pt modelId="{CEC65488-5D5A-4D9E-B841-0F7FAADF64BC}" cxnId="{538EAEDB-2D6C-478D-9FB1-0AECCA2903FF}" type="parTrans">
      <dgm:prSet/>
      <dgm:spPr/>
      <dgm:t>
        <a:bodyPr/>
        <a:lstStyle/>
        <a:p>
          <a:endParaRPr lang="en-US"/>
        </a:p>
      </dgm:t>
    </dgm:pt>
    <dgm:pt modelId="{1BAEFD3C-C458-44B8-8B03-2E88E179E3C1}" cxnId="{538EAEDB-2D6C-478D-9FB1-0AECCA2903FF}" type="sibTrans">
      <dgm:prSet/>
      <dgm:spPr/>
      <dgm:t>
        <a:bodyPr/>
        <a:lstStyle/>
        <a:p>
          <a:endParaRPr lang="en-US"/>
        </a:p>
      </dgm:t>
    </dgm:pt>
    <dgm:pt modelId="{E66CA2CA-7548-415B-9BA8-F0EB7F5915E1}">
      <dgm:prSet/>
      <dgm:spPr/>
      <dgm:t>
        <a:bodyPr/>
        <a:lstStyle/>
        <a:p>
          <a:r>
            <a:rPr lang="da-DK"/>
            <a:t>GI blødning </a:t>
          </a:r>
          <a:endParaRPr lang="en-US"/>
        </a:p>
      </dgm:t>
    </dgm:pt>
    <dgm:pt modelId="{D35E1A9B-6D25-4B84-AB38-4E352BA9349B}" cxnId="{8A204296-5B09-457B-852A-7793091AE006}" type="parTrans">
      <dgm:prSet/>
      <dgm:spPr/>
      <dgm:t>
        <a:bodyPr/>
        <a:lstStyle/>
        <a:p>
          <a:endParaRPr lang="en-US"/>
        </a:p>
      </dgm:t>
    </dgm:pt>
    <dgm:pt modelId="{20C21942-480D-4494-B653-586DF135DA12}" cxnId="{8A204296-5B09-457B-852A-7793091AE006}" type="sibTrans">
      <dgm:prSet/>
      <dgm:spPr/>
      <dgm:t>
        <a:bodyPr/>
        <a:lstStyle/>
        <a:p>
          <a:endParaRPr lang="en-US"/>
        </a:p>
      </dgm:t>
    </dgm:pt>
    <dgm:pt modelId="{90B19DC1-7D84-4104-9957-0161670CEC50}" type="pres">
      <dgm:prSet presAssocID="{680F210C-B835-4F7D-A0D9-15E7FD934C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3D83A6-B543-4129-AEBD-3AA7EBD0ED09}" type="pres">
      <dgm:prSet presAssocID="{02087E33-B41B-4921-B989-6D3E033CA0B0}" presName="hierRoot1" presStyleCnt="0"/>
      <dgm:spPr/>
    </dgm:pt>
    <dgm:pt modelId="{786A67CB-EED9-4D5A-8927-0275B3523531}" type="pres">
      <dgm:prSet presAssocID="{02087E33-B41B-4921-B989-6D3E033CA0B0}" presName="composite" presStyleCnt="0"/>
      <dgm:spPr/>
    </dgm:pt>
    <dgm:pt modelId="{D6B11E2E-F53C-440C-B6FA-54957A57752B}" type="pres">
      <dgm:prSet presAssocID="{02087E33-B41B-4921-B989-6D3E033CA0B0}" presName="background" presStyleLbl="node0" presStyleIdx="0" presStyleCnt="3"/>
      <dgm:spPr/>
    </dgm:pt>
    <dgm:pt modelId="{E9923BB7-8E3D-4CD0-8D6C-49E77FD1AFED}" type="pres">
      <dgm:prSet presAssocID="{02087E33-B41B-4921-B989-6D3E033CA0B0}" presName="text" presStyleLbl="fgAcc0" presStyleIdx="0" presStyleCnt="3">
        <dgm:presLayoutVars>
          <dgm:chPref val="3"/>
        </dgm:presLayoutVars>
      </dgm:prSet>
      <dgm:spPr/>
    </dgm:pt>
    <dgm:pt modelId="{BF6F8EEA-DD0A-47D0-9F06-9857D8F078B8}" type="pres">
      <dgm:prSet presAssocID="{02087E33-B41B-4921-B989-6D3E033CA0B0}" presName="hierChild2" presStyleCnt="0"/>
      <dgm:spPr/>
    </dgm:pt>
    <dgm:pt modelId="{50067B4B-543D-493B-A615-8DDF88EB7D70}" type="pres">
      <dgm:prSet presAssocID="{C1228222-EE3C-4E14-83B7-DCEE34E6CEB5}" presName="hierRoot1" presStyleCnt="0"/>
      <dgm:spPr/>
    </dgm:pt>
    <dgm:pt modelId="{1575B4B5-AD91-4B32-B138-77DB69706533}" type="pres">
      <dgm:prSet presAssocID="{C1228222-EE3C-4E14-83B7-DCEE34E6CEB5}" presName="composite" presStyleCnt="0"/>
      <dgm:spPr/>
    </dgm:pt>
    <dgm:pt modelId="{51C747FD-CFFF-47C0-8D87-FF1E177C60CC}" type="pres">
      <dgm:prSet presAssocID="{C1228222-EE3C-4E14-83B7-DCEE34E6CEB5}" presName="background" presStyleLbl="node0" presStyleIdx="1" presStyleCnt="3"/>
      <dgm:spPr/>
    </dgm:pt>
    <dgm:pt modelId="{3076D95C-86B0-4FD0-98EA-85A636E3A4C4}" type="pres">
      <dgm:prSet presAssocID="{C1228222-EE3C-4E14-83B7-DCEE34E6CEB5}" presName="text" presStyleLbl="fgAcc0" presStyleIdx="1" presStyleCnt="3">
        <dgm:presLayoutVars>
          <dgm:chPref val="3"/>
        </dgm:presLayoutVars>
      </dgm:prSet>
      <dgm:spPr/>
    </dgm:pt>
    <dgm:pt modelId="{CBF7177C-0B48-4044-9F10-CB8970549E26}" type="pres">
      <dgm:prSet presAssocID="{C1228222-EE3C-4E14-83B7-DCEE34E6CEB5}" presName="hierChild2" presStyleCnt="0"/>
      <dgm:spPr/>
    </dgm:pt>
    <dgm:pt modelId="{0EA7FE9C-65E1-47AF-AC5F-EDEBB11EDD35}" type="pres">
      <dgm:prSet presAssocID="{E66CA2CA-7548-415B-9BA8-F0EB7F5915E1}" presName="hierRoot1" presStyleCnt="0"/>
      <dgm:spPr/>
    </dgm:pt>
    <dgm:pt modelId="{6E580A42-7BE8-400B-AB88-3064A81D83AC}" type="pres">
      <dgm:prSet presAssocID="{E66CA2CA-7548-415B-9BA8-F0EB7F5915E1}" presName="composite" presStyleCnt="0"/>
      <dgm:spPr/>
    </dgm:pt>
    <dgm:pt modelId="{3122B4A5-6922-4406-A64F-4F9E914DC038}" type="pres">
      <dgm:prSet presAssocID="{E66CA2CA-7548-415B-9BA8-F0EB7F5915E1}" presName="background" presStyleLbl="node0" presStyleIdx="2" presStyleCnt="3"/>
      <dgm:spPr/>
    </dgm:pt>
    <dgm:pt modelId="{08674125-326B-4824-A177-5F29B51F1096}" type="pres">
      <dgm:prSet presAssocID="{E66CA2CA-7548-415B-9BA8-F0EB7F5915E1}" presName="text" presStyleLbl="fgAcc0" presStyleIdx="2" presStyleCnt="3">
        <dgm:presLayoutVars>
          <dgm:chPref val="3"/>
        </dgm:presLayoutVars>
      </dgm:prSet>
      <dgm:spPr/>
    </dgm:pt>
    <dgm:pt modelId="{4481C041-93EE-46BC-B8D8-3C66EE8E88CB}" type="pres">
      <dgm:prSet presAssocID="{E66CA2CA-7548-415B-9BA8-F0EB7F5915E1}" presName="hierChild2" presStyleCnt="0"/>
      <dgm:spPr/>
    </dgm:pt>
  </dgm:ptLst>
  <dgm:cxnLst>
    <dgm:cxn modelId="{DD188D2B-CA20-4582-B113-B13EED0F904A}" type="presOf" srcId="{02087E33-B41B-4921-B989-6D3E033CA0B0}" destId="{E9923BB7-8E3D-4CD0-8D6C-49E77FD1AFED}" srcOrd="0" destOrd="0" presId="urn:microsoft.com/office/officeart/2005/8/layout/hierarchy1"/>
    <dgm:cxn modelId="{AFA78945-8F57-4A0A-82B1-3D1AB1A3D260}" type="presOf" srcId="{680F210C-B835-4F7D-A0D9-15E7FD934C17}" destId="{90B19DC1-7D84-4104-9957-0161670CEC50}" srcOrd="0" destOrd="0" presId="urn:microsoft.com/office/officeart/2005/8/layout/hierarchy1"/>
    <dgm:cxn modelId="{8A204296-5B09-457B-852A-7793091AE006}" srcId="{680F210C-B835-4F7D-A0D9-15E7FD934C17}" destId="{E66CA2CA-7548-415B-9BA8-F0EB7F5915E1}" srcOrd="2" destOrd="0" parTransId="{D35E1A9B-6D25-4B84-AB38-4E352BA9349B}" sibTransId="{20C21942-480D-4494-B653-586DF135DA12}"/>
    <dgm:cxn modelId="{296BF3A2-BC32-4DAA-A5BA-0194133F32BE}" srcId="{680F210C-B835-4F7D-A0D9-15E7FD934C17}" destId="{02087E33-B41B-4921-B989-6D3E033CA0B0}" srcOrd="0" destOrd="0" parTransId="{FCD5FEF7-B690-44B9-A394-2247ED3A6E1D}" sibTransId="{879FD916-841C-4DD8-B59C-41BF9EE5B588}"/>
    <dgm:cxn modelId="{841969AF-E9B4-4E22-9EA3-8DD5F4BCD052}" type="presOf" srcId="{C1228222-EE3C-4E14-83B7-DCEE34E6CEB5}" destId="{3076D95C-86B0-4FD0-98EA-85A636E3A4C4}" srcOrd="0" destOrd="0" presId="urn:microsoft.com/office/officeart/2005/8/layout/hierarchy1"/>
    <dgm:cxn modelId="{538EAEDB-2D6C-478D-9FB1-0AECCA2903FF}" srcId="{680F210C-B835-4F7D-A0D9-15E7FD934C17}" destId="{C1228222-EE3C-4E14-83B7-DCEE34E6CEB5}" srcOrd="1" destOrd="0" parTransId="{CEC65488-5D5A-4D9E-B841-0F7FAADF64BC}" sibTransId="{1BAEFD3C-C458-44B8-8B03-2E88E179E3C1}"/>
    <dgm:cxn modelId="{6064DEDF-ABEE-4451-9372-4E40BF5026E9}" type="presOf" srcId="{E66CA2CA-7548-415B-9BA8-F0EB7F5915E1}" destId="{08674125-326B-4824-A177-5F29B51F1096}" srcOrd="0" destOrd="0" presId="urn:microsoft.com/office/officeart/2005/8/layout/hierarchy1"/>
    <dgm:cxn modelId="{58031AFA-3B6E-47BA-BDF6-289CDD780F65}" type="presParOf" srcId="{90B19DC1-7D84-4104-9957-0161670CEC50}" destId="{653D83A6-B543-4129-AEBD-3AA7EBD0ED09}" srcOrd="0" destOrd="0" presId="urn:microsoft.com/office/officeart/2005/8/layout/hierarchy1"/>
    <dgm:cxn modelId="{5F286B87-766B-4811-8006-0E1596175A7C}" type="presParOf" srcId="{653D83A6-B543-4129-AEBD-3AA7EBD0ED09}" destId="{786A67CB-EED9-4D5A-8927-0275B3523531}" srcOrd="0" destOrd="0" presId="urn:microsoft.com/office/officeart/2005/8/layout/hierarchy1"/>
    <dgm:cxn modelId="{9FB9FB21-549C-4C85-8507-0FFEF5720CAE}" type="presParOf" srcId="{786A67CB-EED9-4D5A-8927-0275B3523531}" destId="{D6B11E2E-F53C-440C-B6FA-54957A57752B}" srcOrd="0" destOrd="0" presId="urn:microsoft.com/office/officeart/2005/8/layout/hierarchy1"/>
    <dgm:cxn modelId="{4A225575-979F-4B86-B173-FCD206855E94}" type="presParOf" srcId="{786A67CB-EED9-4D5A-8927-0275B3523531}" destId="{E9923BB7-8E3D-4CD0-8D6C-49E77FD1AFED}" srcOrd="1" destOrd="0" presId="urn:microsoft.com/office/officeart/2005/8/layout/hierarchy1"/>
    <dgm:cxn modelId="{D412CC80-734F-4B25-B587-1111B4B3222E}" type="presParOf" srcId="{653D83A6-B543-4129-AEBD-3AA7EBD0ED09}" destId="{BF6F8EEA-DD0A-47D0-9F06-9857D8F078B8}" srcOrd="1" destOrd="0" presId="urn:microsoft.com/office/officeart/2005/8/layout/hierarchy1"/>
    <dgm:cxn modelId="{150D8B10-1082-419A-8F2E-B76A870E2A35}" type="presParOf" srcId="{90B19DC1-7D84-4104-9957-0161670CEC50}" destId="{50067B4B-543D-493B-A615-8DDF88EB7D70}" srcOrd="1" destOrd="0" presId="urn:microsoft.com/office/officeart/2005/8/layout/hierarchy1"/>
    <dgm:cxn modelId="{15AE73F6-B637-49D4-A988-E1A0EC5E351C}" type="presParOf" srcId="{50067B4B-543D-493B-A615-8DDF88EB7D70}" destId="{1575B4B5-AD91-4B32-B138-77DB69706533}" srcOrd="0" destOrd="0" presId="urn:microsoft.com/office/officeart/2005/8/layout/hierarchy1"/>
    <dgm:cxn modelId="{6FCA8D83-1E44-44F5-8ACE-80E6F8922BD4}" type="presParOf" srcId="{1575B4B5-AD91-4B32-B138-77DB69706533}" destId="{51C747FD-CFFF-47C0-8D87-FF1E177C60CC}" srcOrd="0" destOrd="0" presId="urn:microsoft.com/office/officeart/2005/8/layout/hierarchy1"/>
    <dgm:cxn modelId="{8C250107-6042-4C21-AB05-12F5C0464270}" type="presParOf" srcId="{1575B4B5-AD91-4B32-B138-77DB69706533}" destId="{3076D95C-86B0-4FD0-98EA-85A636E3A4C4}" srcOrd="1" destOrd="0" presId="urn:microsoft.com/office/officeart/2005/8/layout/hierarchy1"/>
    <dgm:cxn modelId="{8B6DACAC-7DD7-4097-8D0E-189A754A5AE8}" type="presParOf" srcId="{50067B4B-543D-493B-A615-8DDF88EB7D70}" destId="{CBF7177C-0B48-4044-9F10-CB8970549E26}" srcOrd="1" destOrd="0" presId="urn:microsoft.com/office/officeart/2005/8/layout/hierarchy1"/>
    <dgm:cxn modelId="{DFC04680-A99E-4F82-A1DB-CEAE59CC83F1}" type="presParOf" srcId="{90B19DC1-7D84-4104-9957-0161670CEC50}" destId="{0EA7FE9C-65E1-47AF-AC5F-EDEBB11EDD35}" srcOrd="2" destOrd="0" presId="urn:microsoft.com/office/officeart/2005/8/layout/hierarchy1"/>
    <dgm:cxn modelId="{78C036F8-3980-452D-897F-576E5C35F2A1}" type="presParOf" srcId="{0EA7FE9C-65E1-47AF-AC5F-EDEBB11EDD35}" destId="{6E580A42-7BE8-400B-AB88-3064A81D83AC}" srcOrd="0" destOrd="0" presId="urn:microsoft.com/office/officeart/2005/8/layout/hierarchy1"/>
    <dgm:cxn modelId="{5CFC6EE9-E3A4-43A0-B39B-DBEECE5AA7EC}" type="presParOf" srcId="{6E580A42-7BE8-400B-AB88-3064A81D83AC}" destId="{3122B4A5-6922-4406-A64F-4F9E914DC038}" srcOrd="0" destOrd="0" presId="urn:microsoft.com/office/officeart/2005/8/layout/hierarchy1"/>
    <dgm:cxn modelId="{3EFAA0D5-989C-47EA-A587-ED0601D06601}" type="presParOf" srcId="{6E580A42-7BE8-400B-AB88-3064A81D83AC}" destId="{08674125-326B-4824-A177-5F29B51F1096}" srcOrd="1" destOrd="0" presId="urn:microsoft.com/office/officeart/2005/8/layout/hierarchy1"/>
    <dgm:cxn modelId="{D19B0924-1B3F-4F7B-984E-9F7418AC9B23}" type="presParOf" srcId="{0EA7FE9C-65E1-47AF-AC5F-EDEBB11EDD35}" destId="{4481C041-93EE-46BC-B8D8-3C66EE8E88C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0E6496-CB4F-4FEF-B2BE-75BDF7BD63D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C9CCAC-B09E-436F-8CE4-B0966CCC7C87}">
      <dgm:prSet/>
      <dgm:spPr/>
      <dgm:t>
        <a:bodyPr/>
        <a:lstStyle/>
        <a:p>
          <a:r>
            <a:rPr lang="da-DK"/>
            <a:t>Akut pankreatit </a:t>
          </a:r>
          <a:endParaRPr lang="en-US"/>
        </a:p>
      </dgm:t>
    </dgm:pt>
    <dgm:pt modelId="{80082C6E-8A07-44E2-AA2F-E5D8A7BAD88E}" cxnId="{3BB34FC6-6F94-458A-9C3D-BF700433968C}" type="parTrans">
      <dgm:prSet/>
      <dgm:spPr/>
      <dgm:t>
        <a:bodyPr/>
        <a:lstStyle/>
        <a:p>
          <a:endParaRPr lang="en-US"/>
        </a:p>
      </dgm:t>
    </dgm:pt>
    <dgm:pt modelId="{FFDAA657-270B-4D62-812A-D2088C2A6928}" cxnId="{3BB34FC6-6F94-458A-9C3D-BF700433968C}" type="sibTrans">
      <dgm:prSet/>
      <dgm:spPr/>
      <dgm:t>
        <a:bodyPr/>
        <a:lstStyle/>
        <a:p>
          <a:endParaRPr lang="en-US"/>
        </a:p>
      </dgm:t>
    </dgm:pt>
    <dgm:pt modelId="{D560BC8D-66C7-4D2B-A63F-7358BA716C85}">
      <dgm:prSet/>
      <dgm:spPr/>
      <dgm:t>
        <a:bodyPr/>
        <a:lstStyle/>
        <a:p>
          <a:r>
            <a:rPr lang="da-DK"/>
            <a:t>Pancreascancer  </a:t>
          </a:r>
          <a:endParaRPr lang="en-US"/>
        </a:p>
      </dgm:t>
    </dgm:pt>
    <dgm:pt modelId="{15249D30-B48F-418C-9ADA-EC927E6DA40F}" cxnId="{CA858E87-7B55-4440-8656-68EC2B49A57C}" type="parTrans">
      <dgm:prSet/>
      <dgm:spPr/>
      <dgm:t>
        <a:bodyPr/>
        <a:lstStyle/>
        <a:p>
          <a:endParaRPr lang="en-US"/>
        </a:p>
      </dgm:t>
    </dgm:pt>
    <dgm:pt modelId="{C62EBFC5-DD79-43FF-8DA3-2C6992FC4EFA}" cxnId="{CA858E87-7B55-4440-8656-68EC2B49A57C}" type="sibTrans">
      <dgm:prSet/>
      <dgm:spPr/>
      <dgm:t>
        <a:bodyPr/>
        <a:lstStyle/>
        <a:p>
          <a:endParaRPr lang="en-US"/>
        </a:p>
      </dgm:t>
    </dgm:pt>
    <dgm:pt modelId="{847AA062-9FAA-4F8E-9BB1-251D2550EBE0}">
      <dgm:prSet/>
      <dgm:spPr/>
      <dgm:t>
        <a:bodyPr/>
        <a:lstStyle/>
        <a:p>
          <a:r>
            <a:rPr lang="da-DK"/>
            <a:t>Cirrose + komplikationer </a:t>
          </a:r>
          <a:endParaRPr lang="en-US"/>
        </a:p>
      </dgm:t>
    </dgm:pt>
    <dgm:pt modelId="{5CC3C2F2-86D3-4FCA-832C-E0D076F57AB3}" cxnId="{ADCF7CCD-C377-465C-9E68-17CED506C581}" type="parTrans">
      <dgm:prSet/>
      <dgm:spPr/>
      <dgm:t>
        <a:bodyPr/>
        <a:lstStyle/>
        <a:p>
          <a:endParaRPr lang="en-US"/>
        </a:p>
      </dgm:t>
    </dgm:pt>
    <dgm:pt modelId="{00E51047-416F-4362-8E6A-3D6B94947678}" cxnId="{ADCF7CCD-C377-465C-9E68-17CED506C581}" type="sibTrans">
      <dgm:prSet/>
      <dgm:spPr/>
      <dgm:t>
        <a:bodyPr/>
        <a:lstStyle/>
        <a:p>
          <a:endParaRPr lang="en-US"/>
        </a:p>
      </dgm:t>
    </dgm:pt>
    <dgm:pt modelId="{5544B486-9D5B-4326-B29A-92E8AA14C5E0}">
      <dgm:prSet/>
      <dgm:spPr/>
      <dgm:t>
        <a:bodyPr/>
        <a:lstStyle/>
        <a:p>
          <a:r>
            <a:rPr lang="da-DK"/>
            <a:t>Galdesten </a:t>
          </a:r>
          <a:endParaRPr lang="en-US"/>
        </a:p>
      </dgm:t>
    </dgm:pt>
    <dgm:pt modelId="{10987831-3B3C-414D-A03C-C818C41CD18E}" cxnId="{C63FAF31-819C-41CB-A492-E8A6201E08DC}" type="parTrans">
      <dgm:prSet/>
      <dgm:spPr/>
      <dgm:t>
        <a:bodyPr/>
        <a:lstStyle/>
        <a:p>
          <a:endParaRPr lang="en-US"/>
        </a:p>
      </dgm:t>
    </dgm:pt>
    <dgm:pt modelId="{5CA93E82-6C28-4C17-A64B-7BE682090119}" cxnId="{C63FAF31-819C-41CB-A492-E8A6201E08DC}" type="sibTrans">
      <dgm:prSet/>
      <dgm:spPr/>
      <dgm:t>
        <a:bodyPr/>
        <a:lstStyle/>
        <a:p>
          <a:endParaRPr lang="en-US"/>
        </a:p>
      </dgm:t>
    </dgm:pt>
    <dgm:pt modelId="{8B3ACCAC-9598-4B5A-AFB7-0AC8C4F3BCFB}" type="pres">
      <dgm:prSet presAssocID="{240E6496-CB4F-4FEF-B2BE-75BDF7BD63D0}" presName="linear" presStyleCnt="0">
        <dgm:presLayoutVars>
          <dgm:dir/>
          <dgm:animLvl val="lvl"/>
          <dgm:resizeHandles val="exact"/>
        </dgm:presLayoutVars>
      </dgm:prSet>
      <dgm:spPr/>
    </dgm:pt>
    <dgm:pt modelId="{70B007FA-9FD3-46CF-8F31-D47306FE3427}" type="pres">
      <dgm:prSet presAssocID="{53C9CCAC-B09E-436F-8CE4-B0966CCC7C87}" presName="parentLin" presStyleCnt="0"/>
      <dgm:spPr/>
    </dgm:pt>
    <dgm:pt modelId="{2E8DFAC2-9ACD-45D1-8C28-EA85963C18C3}" type="pres">
      <dgm:prSet presAssocID="{53C9CCAC-B09E-436F-8CE4-B0966CCC7C87}" presName="parentLeftMargin" presStyleLbl="node1" presStyleIdx="0" presStyleCnt="4"/>
      <dgm:spPr/>
    </dgm:pt>
    <dgm:pt modelId="{C75A47CC-6007-416A-8405-B3C74C33B226}" type="pres">
      <dgm:prSet presAssocID="{53C9CCAC-B09E-436F-8CE4-B0966CCC7C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379CEF3-489E-4ABF-AC24-A1129A3B31C1}" type="pres">
      <dgm:prSet presAssocID="{53C9CCAC-B09E-436F-8CE4-B0966CCC7C87}" presName="negativeSpace" presStyleCnt="0"/>
      <dgm:spPr/>
    </dgm:pt>
    <dgm:pt modelId="{3186D0D0-39BB-42F0-B3AF-CD1EF7E9E00E}" type="pres">
      <dgm:prSet presAssocID="{53C9CCAC-B09E-436F-8CE4-B0966CCC7C87}" presName="childText" presStyleLbl="conFgAcc1" presStyleIdx="0" presStyleCnt="4">
        <dgm:presLayoutVars>
          <dgm:bulletEnabled val="1"/>
        </dgm:presLayoutVars>
      </dgm:prSet>
      <dgm:spPr/>
    </dgm:pt>
    <dgm:pt modelId="{65AA06F5-FDEA-4757-A327-5319CBB3BF1D}" type="pres">
      <dgm:prSet presAssocID="{FFDAA657-270B-4D62-812A-D2088C2A6928}" presName="spaceBetweenRectangles" presStyleCnt="0"/>
      <dgm:spPr/>
    </dgm:pt>
    <dgm:pt modelId="{8699904C-D682-4F20-A71F-2BDFDA5E0593}" type="pres">
      <dgm:prSet presAssocID="{D560BC8D-66C7-4D2B-A63F-7358BA716C85}" presName="parentLin" presStyleCnt="0"/>
      <dgm:spPr/>
    </dgm:pt>
    <dgm:pt modelId="{0EDEF017-F786-48BA-975C-43BFAB4029C9}" type="pres">
      <dgm:prSet presAssocID="{D560BC8D-66C7-4D2B-A63F-7358BA716C85}" presName="parentLeftMargin" presStyleLbl="node1" presStyleIdx="0" presStyleCnt="4"/>
      <dgm:spPr/>
    </dgm:pt>
    <dgm:pt modelId="{6CF771DA-46B7-4B5A-8E7F-AE3FE77D0281}" type="pres">
      <dgm:prSet presAssocID="{D560BC8D-66C7-4D2B-A63F-7358BA716C8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9B7158-CAFA-4048-89B3-83C33BA54050}" type="pres">
      <dgm:prSet presAssocID="{D560BC8D-66C7-4D2B-A63F-7358BA716C85}" presName="negativeSpace" presStyleCnt="0"/>
      <dgm:spPr/>
    </dgm:pt>
    <dgm:pt modelId="{30EBDC38-7197-4416-B23D-75481EDD5E91}" type="pres">
      <dgm:prSet presAssocID="{D560BC8D-66C7-4D2B-A63F-7358BA716C85}" presName="childText" presStyleLbl="conFgAcc1" presStyleIdx="1" presStyleCnt="4">
        <dgm:presLayoutVars>
          <dgm:bulletEnabled val="1"/>
        </dgm:presLayoutVars>
      </dgm:prSet>
      <dgm:spPr/>
    </dgm:pt>
    <dgm:pt modelId="{AFE772EF-9B01-4E8E-B4B5-10A53F16B9E3}" type="pres">
      <dgm:prSet presAssocID="{C62EBFC5-DD79-43FF-8DA3-2C6992FC4EFA}" presName="spaceBetweenRectangles" presStyleCnt="0"/>
      <dgm:spPr/>
    </dgm:pt>
    <dgm:pt modelId="{644BC031-7C37-4D42-B95A-8D88CA0B0F05}" type="pres">
      <dgm:prSet presAssocID="{847AA062-9FAA-4F8E-9BB1-251D2550EBE0}" presName="parentLin" presStyleCnt="0"/>
      <dgm:spPr/>
    </dgm:pt>
    <dgm:pt modelId="{D671D7DE-726B-4773-8188-E35E0602D7C7}" type="pres">
      <dgm:prSet presAssocID="{847AA062-9FAA-4F8E-9BB1-251D2550EBE0}" presName="parentLeftMargin" presStyleLbl="node1" presStyleIdx="1" presStyleCnt="4"/>
      <dgm:spPr/>
    </dgm:pt>
    <dgm:pt modelId="{E3D8E997-A58D-42CB-B509-4AC2287E8B2E}" type="pres">
      <dgm:prSet presAssocID="{847AA062-9FAA-4F8E-9BB1-251D2550EB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FBD15DA-DF8C-4B45-97C2-A2E04204BAFC}" type="pres">
      <dgm:prSet presAssocID="{847AA062-9FAA-4F8E-9BB1-251D2550EBE0}" presName="negativeSpace" presStyleCnt="0"/>
      <dgm:spPr/>
    </dgm:pt>
    <dgm:pt modelId="{3B8DE98A-2417-4FB3-A84A-1FC4596D0143}" type="pres">
      <dgm:prSet presAssocID="{847AA062-9FAA-4F8E-9BB1-251D2550EBE0}" presName="childText" presStyleLbl="conFgAcc1" presStyleIdx="2" presStyleCnt="4">
        <dgm:presLayoutVars>
          <dgm:bulletEnabled val="1"/>
        </dgm:presLayoutVars>
      </dgm:prSet>
      <dgm:spPr/>
    </dgm:pt>
    <dgm:pt modelId="{B8EEE097-FB27-4305-94C5-B8183AED24EE}" type="pres">
      <dgm:prSet presAssocID="{00E51047-416F-4362-8E6A-3D6B94947678}" presName="spaceBetweenRectangles" presStyleCnt="0"/>
      <dgm:spPr/>
    </dgm:pt>
    <dgm:pt modelId="{E8B7D6B3-72E0-43E4-B5A9-CF9C870EADB7}" type="pres">
      <dgm:prSet presAssocID="{5544B486-9D5B-4326-B29A-92E8AA14C5E0}" presName="parentLin" presStyleCnt="0"/>
      <dgm:spPr/>
    </dgm:pt>
    <dgm:pt modelId="{93A1DE7E-7C63-4336-A2C1-DF12F5DB327E}" type="pres">
      <dgm:prSet presAssocID="{5544B486-9D5B-4326-B29A-92E8AA14C5E0}" presName="parentLeftMargin" presStyleLbl="node1" presStyleIdx="2" presStyleCnt="4"/>
      <dgm:spPr/>
    </dgm:pt>
    <dgm:pt modelId="{1DB29A00-138B-40CA-8514-7792B9BF9A35}" type="pres">
      <dgm:prSet presAssocID="{5544B486-9D5B-4326-B29A-92E8AA14C5E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B8BAF0-0E06-4CB8-AA61-1597EB0AF22B}" type="pres">
      <dgm:prSet presAssocID="{5544B486-9D5B-4326-B29A-92E8AA14C5E0}" presName="negativeSpace" presStyleCnt="0"/>
      <dgm:spPr/>
    </dgm:pt>
    <dgm:pt modelId="{54AADFB2-F66B-414C-8A21-6E361BDF8158}" type="pres">
      <dgm:prSet presAssocID="{5544B486-9D5B-4326-B29A-92E8AA14C5E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63FAF31-819C-41CB-A492-E8A6201E08DC}" srcId="{240E6496-CB4F-4FEF-B2BE-75BDF7BD63D0}" destId="{5544B486-9D5B-4326-B29A-92E8AA14C5E0}" srcOrd="3" destOrd="0" parTransId="{10987831-3B3C-414D-A03C-C818C41CD18E}" sibTransId="{5CA93E82-6C28-4C17-A64B-7BE682090119}"/>
    <dgm:cxn modelId="{CEC7B134-95F5-4920-A896-9D9AC20D50C2}" type="presOf" srcId="{5544B486-9D5B-4326-B29A-92E8AA14C5E0}" destId="{93A1DE7E-7C63-4336-A2C1-DF12F5DB327E}" srcOrd="0" destOrd="0" presId="urn:microsoft.com/office/officeart/2005/8/layout/list1"/>
    <dgm:cxn modelId="{561C8836-22AD-43B1-B48F-3F862C7339C1}" type="presOf" srcId="{5544B486-9D5B-4326-B29A-92E8AA14C5E0}" destId="{1DB29A00-138B-40CA-8514-7792B9BF9A35}" srcOrd="1" destOrd="0" presId="urn:microsoft.com/office/officeart/2005/8/layout/list1"/>
    <dgm:cxn modelId="{13CF796D-1605-4DCA-8AD2-72A01165D6EA}" type="presOf" srcId="{240E6496-CB4F-4FEF-B2BE-75BDF7BD63D0}" destId="{8B3ACCAC-9598-4B5A-AFB7-0AC8C4F3BCFB}" srcOrd="0" destOrd="0" presId="urn:microsoft.com/office/officeart/2005/8/layout/list1"/>
    <dgm:cxn modelId="{F89D7F4E-DFAA-4231-923F-D6E71CB9A935}" type="presOf" srcId="{53C9CCAC-B09E-436F-8CE4-B0966CCC7C87}" destId="{C75A47CC-6007-416A-8405-B3C74C33B226}" srcOrd="1" destOrd="0" presId="urn:microsoft.com/office/officeart/2005/8/layout/list1"/>
    <dgm:cxn modelId="{4DD1B676-DEF6-4C12-B38F-EF14AF18FAD7}" type="presOf" srcId="{D560BC8D-66C7-4D2B-A63F-7358BA716C85}" destId="{0EDEF017-F786-48BA-975C-43BFAB4029C9}" srcOrd="0" destOrd="0" presId="urn:microsoft.com/office/officeart/2005/8/layout/list1"/>
    <dgm:cxn modelId="{41337E7D-9B3C-4D1D-9A98-91C13E64C919}" type="presOf" srcId="{53C9CCAC-B09E-436F-8CE4-B0966CCC7C87}" destId="{2E8DFAC2-9ACD-45D1-8C28-EA85963C18C3}" srcOrd="0" destOrd="0" presId="urn:microsoft.com/office/officeart/2005/8/layout/list1"/>
    <dgm:cxn modelId="{CA858E87-7B55-4440-8656-68EC2B49A57C}" srcId="{240E6496-CB4F-4FEF-B2BE-75BDF7BD63D0}" destId="{D560BC8D-66C7-4D2B-A63F-7358BA716C85}" srcOrd="1" destOrd="0" parTransId="{15249D30-B48F-418C-9ADA-EC927E6DA40F}" sibTransId="{C62EBFC5-DD79-43FF-8DA3-2C6992FC4EFA}"/>
    <dgm:cxn modelId="{870BA5BF-96A8-4D90-96E0-63178047C3BB}" type="presOf" srcId="{D560BC8D-66C7-4D2B-A63F-7358BA716C85}" destId="{6CF771DA-46B7-4B5A-8E7F-AE3FE77D0281}" srcOrd="1" destOrd="0" presId="urn:microsoft.com/office/officeart/2005/8/layout/list1"/>
    <dgm:cxn modelId="{3BB34FC6-6F94-458A-9C3D-BF700433968C}" srcId="{240E6496-CB4F-4FEF-B2BE-75BDF7BD63D0}" destId="{53C9CCAC-B09E-436F-8CE4-B0966CCC7C87}" srcOrd="0" destOrd="0" parTransId="{80082C6E-8A07-44E2-AA2F-E5D8A7BAD88E}" sibTransId="{FFDAA657-270B-4D62-812A-D2088C2A6928}"/>
    <dgm:cxn modelId="{ADCF7CCD-C377-465C-9E68-17CED506C581}" srcId="{240E6496-CB4F-4FEF-B2BE-75BDF7BD63D0}" destId="{847AA062-9FAA-4F8E-9BB1-251D2550EBE0}" srcOrd="2" destOrd="0" parTransId="{5CC3C2F2-86D3-4FCA-832C-E0D076F57AB3}" sibTransId="{00E51047-416F-4362-8E6A-3D6B94947678}"/>
    <dgm:cxn modelId="{37EE3EDC-CDD5-4F52-A1F0-1E3D16B526D7}" type="presOf" srcId="{847AA062-9FAA-4F8E-9BB1-251D2550EBE0}" destId="{E3D8E997-A58D-42CB-B509-4AC2287E8B2E}" srcOrd="1" destOrd="0" presId="urn:microsoft.com/office/officeart/2005/8/layout/list1"/>
    <dgm:cxn modelId="{5BDD67EE-1556-4631-8CA9-6A18919FD337}" type="presOf" srcId="{847AA062-9FAA-4F8E-9BB1-251D2550EBE0}" destId="{D671D7DE-726B-4773-8188-E35E0602D7C7}" srcOrd="0" destOrd="0" presId="urn:microsoft.com/office/officeart/2005/8/layout/list1"/>
    <dgm:cxn modelId="{3B694FBB-442C-4D9A-B91C-AC5933A5AD6A}" type="presParOf" srcId="{8B3ACCAC-9598-4B5A-AFB7-0AC8C4F3BCFB}" destId="{70B007FA-9FD3-46CF-8F31-D47306FE3427}" srcOrd="0" destOrd="0" presId="urn:microsoft.com/office/officeart/2005/8/layout/list1"/>
    <dgm:cxn modelId="{5C08B0F0-8D91-478C-AF3F-DD35260FF1EB}" type="presParOf" srcId="{70B007FA-9FD3-46CF-8F31-D47306FE3427}" destId="{2E8DFAC2-9ACD-45D1-8C28-EA85963C18C3}" srcOrd="0" destOrd="0" presId="urn:microsoft.com/office/officeart/2005/8/layout/list1"/>
    <dgm:cxn modelId="{D1BA0529-5866-4022-BD8A-C846EB54175D}" type="presParOf" srcId="{70B007FA-9FD3-46CF-8F31-D47306FE3427}" destId="{C75A47CC-6007-416A-8405-B3C74C33B226}" srcOrd="1" destOrd="0" presId="urn:microsoft.com/office/officeart/2005/8/layout/list1"/>
    <dgm:cxn modelId="{A6947738-4D2E-4B74-849D-75AB101C385D}" type="presParOf" srcId="{8B3ACCAC-9598-4B5A-AFB7-0AC8C4F3BCFB}" destId="{8379CEF3-489E-4ABF-AC24-A1129A3B31C1}" srcOrd="1" destOrd="0" presId="urn:microsoft.com/office/officeart/2005/8/layout/list1"/>
    <dgm:cxn modelId="{9C1A7CD1-C809-4687-8F52-F939D84C337C}" type="presParOf" srcId="{8B3ACCAC-9598-4B5A-AFB7-0AC8C4F3BCFB}" destId="{3186D0D0-39BB-42F0-B3AF-CD1EF7E9E00E}" srcOrd="2" destOrd="0" presId="urn:microsoft.com/office/officeart/2005/8/layout/list1"/>
    <dgm:cxn modelId="{CA333023-6B4E-4E39-8CFD-5D5226710DCC}" type="presParOf" srcId="{8B3ACCAC-9598-4B5A-AFB7-0AC8C4F3BCFB}" destId="{65AA06F5-FDEA-4757-A327-5319CBB3BF1D}" srcOrd="3" destOrd="0" presId="urn:microsoft.com/office/officeart/2005/8/layout/list1"/>
    <dgm:cxn modelId="{B5127B46-EE8F-4BB4-A1C5-A7560F34CC00}" type="presParOf" srcId="{8B3ACCAC-9598-4B5A-AFB7-0AC8C4F3BCFB}" destId="{8699904C-D682-4F20-A71F-2BDFDA5E0593}" srcOrd="4" destOrd="0" presId="urn:microsoft.com/office/officeart/2005/8/layout/list1"/>
    <dgm:cxn modelId="{98787FB2-0CAC-4849-8DD9-99ED56161FD6}" type="presParOf" srcId="{8699904C-D682-4F20-A71F-2BDFDA5E0593}" destId="{0EDEF017-F786-48BA-975C-43BFAB4029C9}" srcOrd="0" destOrd="0" presId="urn:microsoft.com/office/officeart/2005/8/layout/list1"/>
    <dgm:cxn modelId="{A43457CA-8AD7-41CB-B6F6-65087CE44DC8}" type="presParOf" srcId="{8699904C-D682-4F20-A71F-2BDFDA5E0593}" destId="{6CF771DA-46B7-4B5A-8E7F-AE3FE77D0281}" srcOrd="1" destOrd="0" presId="urn:microsoft.com/office/officeart/2005/8/layout/list1"/>
    <dgm:cxn modelId="{D9886E71-4357-4C94-9EA8-DB3AC27FE7BF}" type="presParOf" srcId="{8B3ACCAC-9598-4B5A-AFB7-0AC8C4F3BCFB}" destId="{4A9B7158-CAFA-4048-89B3-83C33BA54050}" srcOrd="5" destOrd="0" presId="urn:microsoft.com/office/officeart/2005/8/layout/list1"/>
    <dgm:cxn modelId="{EB207CF8-9810-4C74-B8DF-C593C46F3088}" type="presParOf" srcId="{8B3ACCAC-9598-4B5A-AFB7-0AC8C4F3BCFB}" destId="{30EBDC38-7197-4416-B23D-75481EDD5E91}" srcOrd="6" destOrd="0" presId="urn:microsoft.com/office/officeart/2005/8/layout/list1"/>
    <dgm:cxn modelId="{B7F6B6B0-0E9C-47EF-938D-D7EF02AD2EE4}" type="presParOf" srcId="{8B3ACCAC-9598-4B5A-AFB7-0AC8C4F3BCFB}" destId="{AFE772EF-9B01-4E8E-B4B5-10A53F16B9E3}" srcOrd="7" destOrd="0" presId="urn:microsoft.com/office/officeart/2005/8/layout/list1"/>
    <dgm:cxn modelId="{EBFFECA8-76FB-4E9E-A9D4-13D6E2BC93C0}" type="presParOf" srcId="{8B3ACCAC-9598-4B5A-AFB7-0AC8C4F3BCFB}" destId="{644BC031-7C37-4D42-B95A-8D88CA0B0F05}" srcOrd="8" destOrd="0" presId="urn:microsoft.com/office/officeart/2005/8/layout/list1"/>
    <dgm:cxn modelId="{0A8C7193-F576-49BA-8D4B-ABBE9A8B9097}" type="presParOf" srcId="{644BC031-7C37-4D42-B95A-8D88CA0B0F05}" destId="{D671D7DE-726B-4773-8188-E35E0602D7C7}" srcOrd="0" destOrd="0" presId="urn:microsoft.com/office/officeart/2005/8/layout/list1"/>
    <dgm:cxn modelId="{281A36D5-79C7-4272-8522-46A2C1328929}" type="presParOf" srcId="{644BC031-7C37-4D42-B95A-8D88CA0B0F05}" destId="{E3D8E997-A58D-42CB-B509-4AC2287E8B2E}" srcOrd="1" destOrd="0" presId="urn:microsoft.com/office/officeart/2005/8/layout/list1"/>
    <dgm:cxn modelId="{466B0474-2F48-4F63-AB4D-D6020AC0E1DD}" type="presParOf" srcId="{8B3ACCAC-9598-4B5A-AFB7-0AC8C4F3BCFB}" destId="{0FBD15DA-DF8C-4B45-97C2-A2E04204BAFC}" srcOrd="9" destOrd="0" presId="urn:microsoft.com/office/officeart/2005/8/layout/list1"/>
    <dgm:cxn modelId="{45B32653-D7BC-449A-BBCF-FC4BD7301365}" type="presParOf" srcId="{8B3ACCAC-9598-4B5A-AFB7-0AC8C4F3BCFB}" destId="{3B8DE98A-2417-4FB3-A84A-1FC4596D0143}" srcOrd="10" destOrd="0" presId="urn:microsoft.com/office/officeart/2005/8/layout/list1"/>
    <dgm:cxn modelId="{EFBE3CB8-D455-45DA-A0B5-1B6E0638DFC0}" type="presParOf" srcId="{8B3ACCAC-9598-4B5A-AFB7-0AC8C4F3BCFB}" destId="{B8EEE097-FB27-4305-94C5-B8183AED24EE}" srcOrd="11" destOrd="0" presId="urn:microsoft.com/office/officeart/2005/8/layout/list1"/>
    <dgm:cxn modelId="{38C149F4-A3C0-4349-A4B8-E6D0ED255E63}" type="presParOf" srcId="{8B3ACCAC-9598-4B5A-AFB7-0AC8C4F3BCFB}" destId="{E8B7D6B3-72E0-43E4-B5A9-CF9C870EADB7}" srcOrd="12" destOrd="0" presId="urn:microsoft.com/office/officeart/2005/8/layout/list1"/>
    <dgm:cxn modelId="{CA9FA550-D478-4A18-8D17-D0BC11C7071C}" type="presParOf" srcId="{E8B7D6B3-72E0-43E4-B5A9-CF9C870EADB7}" destId="{93A1DE7E-7C63-4336-A2C1-DF12F5DB327E}" srcOrd="0" destOrd="0" presId="urn:microsoft.com/office/officeart/2005/8/layout/list1"/>
    <dgm:cxn modelId="{3F1677B9-FF69-4731-A4CF-BACB2C687A67}" type="presParOf" srcId="{E8B7D6B3-72E0-43E4-B5A9-CF9C870EADB7}" destId="{1DB29A00-138B-40CA-8514-7792B9BF9A35}" srcOrd="1" destOrd="0" presId="urn:microsoft.com/office/officeart/2005/8/layout/list1"/>
    <dgm:cxn modelId="{FCB72AB5-4CE5-46D9-A4C8-FE3EC2625E8C}" type="presParOf" srcId="{8B3ACCAC-9598-4B5A-AFB7-0AC8C4F3BCFB}" destId="{D6B8BAF0-0E06-4CB8-AA61-1597EB0AF22B}" srcOrd="13" destOrd="0" presId="urn:microsoft.com/office/officeart/2005/8/layout/list1"/>
    <dgm:cxn modelId="{62596EFB-0347-41C9-8177-E4ECB27E882F}" type="presParOf" srcId="{8B3ACCAC-9598-4B5A-AFB7-0AC8C4F3BCFB}" destId="{54AADFB2-F66B-414C-8A21-6E361BDF815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B50386-A78E-401E-93BE-DC421680F69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0344BE-E842-4FAD-87F9-9275EAC52446}">
      <dgm:prSet/>
      <dgm:spPr/>
      <dgm:t>
        <a:bodyPr/>
        <a:lstStyle/>
        <a:p>
          <a:r>
            <a:rPr lang="da-DK"/>
            <a:t>Diabetes </a:t>
          </a:r>
          <a:endParaRPr lang="en-US"/>
        </a:p>
      </dgm:t>
    </dgm:pt>
    <dgm:pt modelId="{42E17314-4F17-47EF-98B6-555FD1C21161}" cxnId="{7F336651-3783-4DE2-96EB-402ED392ACB5}" type="parTrans">
      <dgm:prSet/>
      <dgm:spPr/>
      <dgm:t>
        <a:bodyPr/>
        <a:lstStyle/>
        <a:p>
          <a:endParaRPr lang="en-US"/>
        </a:p>
      </dgm:t>
    </dgm:pt>
    <dgm:pt modelId="{E433E0FF-EC98-48C2-81A4-EA98A970F763}" cxnId="{7F336651-3783-4DE2-96EB-402ED392ACB5}" type="sibTrans">
      <dgm:prSet/>
      <dgm:spPr/>
      <dgm:t>
        <a:bodyPr/>
        <a:lstStyle/>
        <a:p>
          <a:endParaRPr lang="en-US"/>
        </a:p>
      </dgm:t>
    </dgm:pt>
    <dgm:pt modelId="{AA527866-F4CB-413E-903D-0584B52071EF}">
      <dgm:prSet/>
      <dgm:spPr/>
      <dgm:t>
        <a:bodyPr/>
        <a:lstStyle/>
        <a:p>
          <a:r>
            <a:rPr lang="da-DK"/>
            <a:t>Thyroideasygdomme </a:t>
          </a:r>
          <a:endParaRPr lang="en-US"/>
        </a:p>
      </dgm:t>
    </dgm:pt>
    <dgm:pt modelId="{FB6B60F1-6BAA-451E-9503-1044A41F6498}" cxnId="{669785A0-7676-42B0-A18E-D79A9F24C9E5}" type="parTrans">
      <dgm:prSet/>
      <dgm:spPr/>
      <dgm:t>
        <a:bodyPr/>
        <a:lstStyle/>
        <a:p>
          <a:endParaRPr lang="en-US"/>
        </a:p>
      </dgm:t>
    </dgm:pt>
    <dgm:pt modelId="{41344B7B-15E2-4418-BFED-AD0AD7DCB73A}" cxnId="{669785A0-7676-42B0-A18E-D79A9F24C9E5}" type="sibTrans">
      <dgm:prSet/>
      <dgm:spPr/>
      <dgm:t>
        <a:bodyPr/>
        <a:lstStyle/>
        <a:p>
          <a:endParaRPr lang="en-US"/>
        </a:p>
      </dgm:t>
    </dgm:pt>
    <dgm:pt modelId="{C885E803-5BEF-4805-AB35-5E40FF711B61}">
      <dgm:prSet/>
      <dgm:spPr/>
      <dgm:t>
        <a:bodyPr/>
        <a:lstStyle/>
        <a:p>
          <a:r>
            <a:rPr lang="da-DK"/>
            <a:t>Anæmi </a:t>
          </a:r>
          <a:endParaRPr lang="en-US"/>
        </a:p>
      </dgm:t>
    </dgm:pt>
    <dgm:pt modelId="{B7579005-8DFF-47BA-8E0A-C9A38A6585C7}" cxnId="{947433D5-D245-436C-A53C-F06920644394}" type="parTrans">
      <dgm:prSet/>
      <dgm:spPr/>
      <dgm:t>
        <a:bodyPr/>
        <a:lstStyle/>
        <a:p>
          <a:endParaRPr lang="en-US"/>
        </a:p>
      </dgm:t>
    </dgm:pt>
    <dgm:pt modelId="{A53AE120-4297-4F2D-B5F6-6D808347154B}" cxnId="{947433D5-D245-436C-A53C-F06920644394}" type="sibTrans">
      <dgm:prSet/>
      <dgm:spPr/>
      <dgm:t>
        <a:bodyPr/>
        <a:lstStyle/>
        <a:p>
          <a:endParaRPr lang="en-US"/>
        </a:p>
      </dgm:t>
    </dgm:pt>
    <dgm:pt modelId="{C0CD259E-C265-46BB-8102-46C1FDF4C981}">
      <dgm:prSet/>
      <dgm:spPr/>
      <dgm:t>
        <a:bodyPr/>
        <a:lstStyle/>
        <a:p>
          <a:r>
            <a:rPr lang="da-DK"/>
            <a:t>Malign hæmatologi </a:t>
          </a:r>
          <a:endParaRPr lang="en-US"/>
        </a:p>
      </dgm:t>
    </dgm:pt>
    <dgm:pt modelId="{84731257-329A-4A83-B2A4-9F33CBAF8BCB}" cxnId="{AB71FB35-04C2-4E88-982C-852E2018153E}" type="parTrans">
      <dgm:prSet/>
      <dgm:spPr/>
      <dgm:t>
        <a:bodyPr/>
        <a:lstStyle/>
        <a:p>
          <a:endParaRPr lang="en-US"/>
        </a:p>
      </dgm:t>
    </dgm:pt>
    <dgm:pt modelId="{3E7F004C-BC6F-43FF-AF45-9595560E2DB2}" cxnId="{AB71FB35-04C2-4E88-982C-852E2018153E}" type="sibTrans">
      <dgm:prSet/>
      <dgm:spPr/>
      <dgm:t>
        <a:bodyPr/>
        <a:lstStyle/>
        <a:p>
          <a:endParaRPr lang="en-US"/>
        </a:p>
      </dgm:t>
    </dgm:pt>
    <dgm:pt modelId="{4AAA3C8C-8DD8-49DF-8D54-172C060945FD}" type="pres">
      <dgm:prSet presAssocID="{02B50386-A78E-401E-93BE-DC421680F697}" presName="linear" presStyleCnt="0">
        <dgm:presLayoutVars>
          <dgm:dir/>
          <dgm:animLvl val="lvl"/>
          <dgm:resizeHandles val="exact"/>
        </dgm:presLayoutVars>
      </dgm:prSet>
      <dgm:spPr/>
    </dgm:pt>
    <dgm:pt modelId="{5D3D24B2-56F4-4AD5-8452-203D92E6FA0F}" type="pres">
      <dgm:prSet presAssocID="{1C0344BE-E842-4FAD-87F9-9275EAC52446}" presName="parentLin" presStyleCnt="0"/>
      <dgm:spPr/>
    </dgm:pt>
    <dgm:pt modelId="{7F059B75-AE7E-4F0E-8490-F5C404AE4A10}" type="pres">
      <dgm:prSet presAssocID="{1C0344BE-E842-4FAD-87F9-9275EAC52446}" presName="parentLeftMargin" presStyleLbl="node1" presStyleIdx="0" presStyleCnt="4"/>
      <dgm:spPr/>
    </dgm:pt>
    <dgm:pt modelId="{5EC675EC-C8C0-4975-99FF-9F26DFB07B00}" type="pres">
      <dgm:prSet presAssocID="{1C0344BE-E842-4FAD-87F9-9275EAC5244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4C93D1-2548-4485-A7D5-25CF6B7F26C3}" type="pres">
      <dgm:prSet presAssocID="{1C0344BE-E842-4FAD-87F9-9275EAC52446}" presName="negativeSpace" presStyleCnt="0"/>
      <dgm:spPr/>
    </dgm:pt>
    <dgm:pt modelId="{2E58EAE5-8631-4B8C-985B-9556F5B5C0E6}" type="pres">
      <dgm:prSet presAssocID="{1C0344BE-E842-4FAD-87F9-9275EAC52446}" presName="childText" presStyleLbl="conFgAcc1" presStyleIdx="0" presStyleCnt="4">
        <dgm:presLayoutVars>
          <dgm:bulletEnabled val="1"/>
        </dgm:presLayoutVars>
      </dgm:prSet>
      <dgm:spPr/>
    </dgm:pt>
    <dgm:pt modelId="{84149B5C-2F3C-4A53-9758-8FB747A17A70}" type="pres">
      <dgm:prSet presAssocID="{E433E0FF-EC98-48C2-81A4-EA98A970F763}" presName="spaceBetweenRectangles" presStyleCnt="0"/>
      <dgm:spPr/>
    </dgm:pt>
    <dgm:pt modelId="{BF9382D0-36BE-4ED4-B772-66400C4F1731}" type="pres">
      <dgm:prSet presAssocID="{AA527866-F4CB-413E-903D-0584B52071EF}" presName="parentLin" presStyleCnt="0"/>
      <dgm:spPr/>
    </dgm:pt>
    <dgm:pt modelId="{5548674D-778C-455A-B274-EF809AA14D06}" type="pres">
      <dgm:prSet presAssocID="{AA527866-F4CB-413E-903D-0584B52071EF}" presName="parentLeftMargin" presStyleLbl="node1" presStyleIdx="0" presStyleCnt="4"/>
      <dgm:spPr/>
    </dgm:pt>
    <dgm:pt modelId="{76BB2228-18E3-4F3D-957C-C186643B1338}" type="pres">
      <dgm:prSet presAssocID="{AA527866-F4CB-413E-903D-0584B52071E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BF7680-A746-465D-97E6-7936D313746B}" type="pres">
      <dgm:prSet presAssocID="{AA527866-F4CB-413E-903D-0584B52071EF}" presName="negativeSpace" presStyleCnt="0"/>
      <dgm:spPr/>
    </dgm:pt>
    <dgm:pt modelId="{3D0F3DCB-1017-4ECA-9266-E80D49C6FFE8}" type="pres">
      <dgm:prSet presAssocID="{AA527866-F4CB-413E-903D-0584B52071EF}" presName="childText" presStyleLbl="conFgAcc1" presStyleIdx="1" presStyleCnt="4">
        <dgm:presLayoutVars>
          <dgm:bulletEnabled val="1"/>
        </dgm:presLayoutVars>
      </dgm:prSet>
      <dgm:spPr/>
    </dgm:pt>
    <dgm:pt modelId="{D4FF2363-8030-495B-A115-214A7AA8F927}" type="pres">
      <dgm:prSet presAssocID="{41344B7B-15E2-4418-BFED-AD0AD7DCB73A}" presName="spaceBetweenRectangles" presStyleCnt="0"/>
      <dgm:spPr/>
    </dgm:pt>
    <dgm:pt modelId="{523E4EE0-28BF-4C33-BB74-79B81ABC1FE3}" type="pres">
      <dgm:prSet presAssocID="{C885E803-5BEF-4805-AB35-5E40FF711B61}" presName="parentLin" presStyleCnt="0"/>
      <dgm:spPr/>
    </dgm:pt>
    <dgm:pt modelId="{A357ABDC-3F53-4059-9B7E-9A58CD8136E3}" type="pres">
      <dgm:prSet presAssocID="{C885E803-5BEF-4805-AB35-5E40FF711B61}" presName="parentLeftMargin" presStyleLbl="node1" presStyleIdx="1" presStyleCnt="4"/>
      <dgm:spPr/>
    </dgm:pt>
    <dgm:pt modelId="{0F3BC642-23AC-4CA4-BB51-B77121EC1FF9}" type="pres">
      <dgm:prSet presAssocID="{C885E803-5BEF-4805-AB35-5E40FF711B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040250C-D3FF-4717-904E-115D9EEC6BF2}" type="pres">
      <dgm:prSet presAssocID="{C885E803-5BEF-4805-AB35-5E40FF711B61}" presName="negativeSpace" presStyleCnt="0"/>
      <dgm:spPr/>
    </dgm:pt>
    <dgm:pt modelId="{AFCF3940-2682-415D-863C-7169CF3FB22F}" type="pres">
      <dgm:prSet presAssocID="{C885E803-5BEF-4805-AB35-5E40FF711B61}" presName="childText" presStyleLbl="conFgAcc1" presStyleIdx="2" presStyleCnt="4">
        <dgm:presLayoutVars>
          <dgm:bulletEnabled val="1"/>
        </dgm:presLayoutVars>
      </dgm:prSet>
      <dgm:spPr/>
    </dgm:pt>
    <dgm:pt modelId="{77C694A8-8EC0-47DD-BF82-50C5D352BA99}" type="pres">
      <dgm:prSet presAssocID="{A53AE120-4297-4F2D-B5F6-6D808347154B}" presName="spaceBetweenRectangles" presStyleCnt="0"/>
      <dgm:spPr/>
    </dgm:pt>
    <dgm:pt modelId="{99655F8B-4EC7-4AD8-AF9B-E567FB0296C6}" type="pres">
      <dgm:prSet presAssocID="{C0CD259E-C265-46BB-8102-46C1FDF4C981}" presName="parentLin" presStyleCnt="0"/>
      <dgm:spPr/>
    </dgm:pt>
    <dgm:pt modelId="{03698E44-A8AB-49CC-B6BE-DBE65DB49F98}" type="pres">
      <dgm:prSet presAssocID="{C0CD259E-C265-46BB-8102-46C1FDF4C981}" presName="parentLeftMargin" presStyleLbl="node1" presStyleIdx="2" presStyleCnt="4"/>
      <dgm:spPr/>
    </dgm:pt>
    <dgm:pt modelId="{E1762C34-EAC3-4436-820F-7926B80A2421}" type="pres">
      <dgm:prSet presAssocID="{C0CD259E-C265-46BB-8102-46C1FDF4C98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5586191-9C3F-4F41-ABBF-A8D2937E15B2}" type="pres">
      <dgm:prSet presAssocID="{C0CD259E-C265-46BB-8102-46C1FDF4C981}" presName="negativeSpace" presStyleCnt="0"/>
      <dgm:spPr/>
    </dgm:pt>
    <dgm:pt modelId="{1FC7D242-062A-4566-A08F-DD21A3D66840}" type="pres">
      <dgm:prSet presAssocID="{C0CD259E-C265-46BB-8102-46C1FDF4C98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42CF81C-61F6-4588-9E0E-1FD79387442F}" type="presOf" srcId="{C885E803-5BEF-4805-AB35-5E40FF711B61}" destId="{A357ABDC-3F53-4059-9B7E-9A58CD8136E3}" srcOrd="0" destOrd="0" presId="urn:microsoft.com/office/officeart/2005/8/layout/list1"/>
    <dgm:cxn modelId="{7F463D24-9172-4BD6-A0F4-1BE741FE074E}" type="presOf" srcId="{C0CD259E-C265-46BB-8102-46C1FDF4C981}" destId="{E1762C34-EAC3-4436-820F-7926B80A2421}" srcOrd="1" destOrd="0" presId="urn:microsoft.com/office/officeart/2005/8/layout/list1"/>
    <dgm:cxn modelId="{AB71FB35-04C2-4E88-982C-852E2018153E}" srcId="{02B50386-A78E-401E-93BE-DC421680F697}" destId="{C0CD259E-C265-46BB-8102-46C1FDF4C981}" srcOrd="3" destOrd="0" parTransId="{84731257-329A-4A83-B2A4-9F33CBAF8BCB}" sibTransId="{3E7F004C-BC6F-43FF-AF45-9595560E2DB2}"/>
    <dgm:cxn modelId="{0B79894E-DB19-4833-AB9F-D1936E9B652C}" type="presOf" srcId="{1C0344BE-E842-4FAD-87F9-9275EAC52446}" destId="{5EC675EC-C8C0-4975-99FF-9F26DFB07B00}" srcOrd="1" destOrd="0" presId="urn:microsoft.com/office/officeart/2005/8/layout/list1"/>
    <dgm:cxn modelId="{7F336651-3783-4DE2-96EB-402ED392ACB5}" srcId="{02B50386-A78E-401E-93BE-DC421680F697}" destId="{1C0344BE-E842-4FAD-87F9-9275EAC52446}" srcOrd="0" destOrd="0" parTransId="{42E17314-4F17-47EF-98B6-555FD1C21161}" sibTransId="{E433E0FF-EC98-48C2-81A4-EA98A970F763}"/>
    <dgm:cxn modelId="{5BCECF8F-46F5-41D1-814D-1F3D95E8D189}" type="presOf" srcId="{1C0344BE-E842-4FAD-87F9-9275EAC52446}" destId="{7F059B75-AE7E-4F0E-8490-F5C404AE4A10}" srcOrd="0" destOrd="0" presId="urn:microsoft.com/office/officeart/2005/8/layout/list1"/>
    <dgm:cxn modelId="{D5F5609B-83B8-4E2C-88BD-8B4EEB72EF2F}" type="presOf" srcId="{02B50386-A78E-401E-93BE-DC421680F697}" destId="{4AAA3C8C-8DD8-49DF-8D54-172C060945FD}" srcOrd="0" destOrd="0" presId="urn:microsoft.com/office/officeart/2005/8/layout/list1"/>
    <dgm:cxn modelId="{669785A0-7676-42B0-A18E-D79A9F24C9E5}" srcId="{02B50386-A78E-401E-93BE-DC421680F697}" destId="{AA527866-F4CB-413E-903D-0584B52071EF}" srcOrd="1" destOrd="0" parTransId="{FB6B60F1-6BAA-451E-9503-1044A41F6498}" sibTransId="{41344B7B-15E2-4418-BFED-AD0AD7DCB73A}"/>
    <dgm:cxn modelId="{FEB91AAE-4570-4A3B-B17C-9CF579D6F34B}" type="presOf" srcId="{AA527866-F4CB-413E-903D-0584B52071EF}" destId="{5548674D-778C-455A-B274-EF809AA14D06}" srcOrd="0" destOrd="0" presId="urn:microsoft.com/office/officeart/2005/8/layout/list1"/>
    <dgm:cxn modelId="{0F63F7AF-E5CB-4A9D-A363-38C39F759628}" type="presOf" srcId="{C0CD259E-C265-46BB-8102-46C1FDF4C981}" destId="{03698E44-A8AB-49CC-B6BE-DBE65DB49F98}" srcOrd="0" destOrd="0" presId="urn:microsoft.com/office/officeart/2005/8/layout/list1"/>
    <dgm:cxn modelId="{1327F7D2-61D7-4104-A7A2-3198062A7C7B}" type="presOf" srcId="{C885E803-5BEF-4805-AB35-5E40FF711B61}" destId="{0F3BC642-23AC-4CA4-BB51-B77121EC1FF9}" srcOrd="1" destOrd="0" presId="urn:microsoft.com/office/officeart/2005/8/layout/list1"/>
    <dgm:cxn modelId="{947433D5-D245-436C-A53C-F06920644394}" srcId="{02B50386-A78E-401E-93BE-DC421680F697}" destId="{C885E803-5BEF-4805-AB35-5E40FF711B61}" srcOrd="2" destOrd="0" parTransId="{B7579005-8DFF-47BA-8E0A-C9A38A6585C7}" sibTransId="{A53AE120-4297-4F2D-B5F6-6D808347154B}"/>
    <dgm:cxn modelId="{0AE650E4-2227-4B0F-9DDF-7AD8E010BAD9}" type="presOf" srcId="{AA527866-F4CB-413E-903D-0584B52071EF}" destId="{76BB2228-18E3-4F3D-957C-C186643B1338}" srcOrd="1" destOrd="0" presId="urn:microsoft.com/office/officeart/2005/8/layout/list1"/>
    <dgm:cxn modelId="{4322186C-172A-4210-8A01-5EEA98308099}" type="presParOf" srcId="{4AAA3C8C-8DD8-49DF-8D54-172C060945FD}" destId="{5D3D24B2-56F4-4AD5-8452-203D92E6FA0F}" srcOrd="0" destOrd="0" presId="urn:microsoft.com/office/officeart/2005/8/layout/list1"/>
    <dgm:cxn modelId="{8F92FEFA-9DDF-4C09-B9A5-9B44CA34BCC1}" type="presParOf" srcId="{5D3D24B2-56F4-4AD5-8452-203D92E6FA0F}" destId="{7F059B75-AE7E-4F0E-8490-F5C404AE4A10}" srcOrd="0" destOrd="0" presId="urn:microsoft.com/office/officeart/2005/8/layout/list1"/>
    <dgm:cxn modelId="{3A9FA3BE-1AA6-4F47-BBC2-BE337CF3077F}" type="presParOf" srcId="{5D3D24B2-56F4-4AD5-8452-203D92E6FA0F}" destId="{5EC675EC-C8C0-4975-99FF-9F26DFB07B00}" srcOrd="1" destOrd="0" presId="urn:microsoft.com/office/officeart/2005/8/layout/list1"/>
    <dgm:cxn modelId="{712756F0-7D10-4218-952D-BDF78E52C2D4}" type="presParOf" srcId="{4AAA3C8C-8DD8-49DF-8D54-172C060945FD}" destId="{1E4C93D1-2548-4485-A7D5-25CF6B7F26C3}" srcOrd="1" destOrd="0" presId="urn:microsoft.com/office/officeart/2005/8/layout/list1"/>
    <dgm:cxn modelId="{3940A458-AA90-4B2A-9132-5A4C32750727}" type="presParOf" srcId="{4AAA3C8C-8DD8-49DF-8D54-172C060945FD}" destId="{2E58EAE5-8631-4B8C-985B-9556F5B5C0E6}" srcOrd="2" destOrd="0" presId="urn:microsoft.com/office/officeart/2005/8/layout/list1"/>
    <dgm:cxn modelId="{7344C1BC-EF7D-4AE2-9C32-6EE6C5F0EA42}" type="presParOf" srcId="{4AAA3C8C-8DD8-49DF-8D54-172C060945FD}" destId="{84149B5C-2F3C-4A53-9758-8FB747A17A70}" srcOrd="3" destOrd="0" presId="urn:microsoft.com/office/officeart/2005/8/layout/list1"/>
    <dgm:cxn modelId="{A98517C6-82B5-4DE0-8B3B-3A142C625048}" type="presParOf" srcId="{4AAA3C8C-8DD8-49DF-8D54-172C060945FD}" destId="{BF9382D0-36BE-4ED4-B772-66400C4F1731}" srcOrd="4" destOrd="0" presId="urn:microsoft.com/office/officeart/2005/8/layout/list1"/>
    <dgm:cxn modelId="{CCCA2621-76C2-4E5F-8109-4D5C746B7842}" type="presParOf" srcId="{BF9382D0-36BE-4ED4-B772-66400C4F1731}" destId="{5548674D-778C-455A-B274-EF809AA14D06}" srcOrd="0" destOrd="0" presId="urn:microsoft.com/office/officeart/2005/8/layout/list1"/>
    <dgm:cxn modelId="{CC44F14E-3342-4FC2-9698-98BAA577741F}" type="presParOf" srcId="{BF9382D0-36BE-4ED4-B772-66400C4F1731}" destId="{76BB2228-18E3-4F3D-957C-C186643B1338}" srcOrd="1" destOrd="0" presId="urn:microsoft.com/office/officeart/2005/8/layout/list1"/>
    <dgm:cxn modelId="{1A884B99-4386-4A81-BB17-4EFCED1C1DFB}" type="presParOf" srcId="{4AAA3C8C-8DD8-49DF-8D54-172C060945FD}" destId="{02BF7680-A746-465D-97E6-7936D313746B}" srcOrd="5" destOrd="0" presId="urn:microsoft.com/office/officeart/2005/8/layout/list1"/>
    <dgm:cxn modelId="{FE8F19BB-9856-4805-8CB4-D4834A0D8006}" type="presParOf" srcId="{4AAA3C8C-8DD8-49DF-8D54-172C060945FD}" destId="{3D0F3DCB-1017-4ECA-9266-E80D49C6FFE8}" srcOrd="6" destOrd="0" presId="urn:microsoft.com/office/officeart/2005/8/layout/list1"/>
    <dgm:cxn modelId="{36AFD1E2-CA6E-4C61-B166-05FCD35A6502}" type="presParOf" srcId="{4AAA3C8C-8DD8-49DF-8D54-172C060945FD}" destId="{D4FF2363-8030-495B-A115-214A7AA8F927}" srcOrd="7" destOrd="0" presId="urn:microsoft.com/office/officeart/2005/8/layout/list1"/>
    <dgm:cxn modelId="{4D34362B-93FE-4171-AB23-FA85809F9ADF}" type="presParOf" srcId="{4AAA3C8C-8DD8-49DF-8D54-172C060945FD}" destId="{523E4EE0-28BF-4C33-BB74-79B81ABC1FE3}" srcOrd="8" destOrd="0" presId="urn:microsoft.com/office/officeart/2005/8/layout/list1"/>
    <dgm:cxn modelId="{2197C5C5-44DA-4297-B9A2-E39C637DDC02}" type="presParOf" srcId="{523E4EE0-28BF-4C33-BB74-79B81ABC1FE3}" destId="{A357ABDC-3F53-4059-9B7E-9A58CD8136E3}" srcOrd="0" destOrd="0" presId="urn:microsoft.com/office/officeart/2005/8/layout/list1"/>
    <dgm:cxn modelId="{01738DE8-6DEE-4EFD-B61A-1DFA2FEE7E79}" type="presParOf" srcId="{523E4EE0-28BF-4C33-BB74-79B81ABC1FE3}" destId="{0F3BC642-23AC-4CA4-BB51-B77121EC1FF9}" srcOrd="1" destOrd="0" presId="urn:microsoft.com/office/officeart/2005/8/layout/list1"/>
    <dgm:cxn modelId="{3C364CBA-171B-4382-A845-7BC97D05B231}" type="presParOf" srcId="{4AAA3C8C-8DD8-49DF-8D54-172C060945FD}" destId="{2040250C-D3FF-4717-904E-115D9EEC6BF2}" srcOrd="9" destOrd="0" presId="urn:microsoft.com/office/officeart/2005/8/layout/list1"/>
    <dgm:cxn modelId="{6433F947-8778-491F-834E-3CED6A23EF1B}" type="presParOf" srcId="{4AAA3C8C-8DD8-49DF-8D54-172C060945FD}" destId="{AFCF3940-2682-415D-863C-7169CF3FB22F}" srcOrd="10" destOrd="0" presId="urn:microsoft.com/office/officeart/2005/8/layout/list1"/>
    <dgm:cxn modelId="{53D0824F-FF2E-4B12-995A-9FA75FD14486}" type="presParOf" srcId="{4AAA3C8C-8DD8-49DF-8D54-172C060945FD}" destId="{77C694A8-8EC0-47DD-BF82-50C5D352BA99}" srcOrd="11" destOrd="0" presId="urn:microsoft.com/office/officeart/2005/8/layout/list1"/>
    <dgm:cxn modelId="{1348AED5-740F-4E22-BC32-59254D23E149}" type="presParOf" srcId="{4AAA3C8C-8DD8-49DF-8D54-172C060945FD}" destId="{99655F8B-4EC7-4AD8-AF9B-E567FB0296C6}" srcOrd="12" destOrd="0" presId="urn:microsoft.com/office/officeart/2005/8/layout/list1"/>
    <dgm:cxn modelId="{F300A24D-590B-4E8A-9CE1-E86C8B40C452}" type="presParOf" srcId="{99655F8B-4EC7-4AD8-AF9B-E567FB0296C6}" destId="{03698E44-A8AB-49CC-B6BE-DBE65DB49F98}" srcOrd="0" destOrd="0" presId="urn:microsoft.com/office/officeart/2005/8/layout/list1"/>
    <dgm:cxn modelId="{AA2CCAD0-D5B2-4DA9-BB4D-E3A9688C2B73}" type="presParOf" srcId="{99655F8B-4EC7-4AD8-AF9B-E567FB0296C6}" destId="{E1762C34-EAC3-4436-820F-7926B80A2421}" srcOrd="1" destOrd="0" presId="urn:microsoft.com/office/officeart/2005/8/layout/list1"/>
    <dgm:cxn modelId="{AF6A2FAD-3C4E-4C37-AA3D-44E8B10074DA}" type="presParOf" srcId="{4AAA3C8C-8DD8-49DF-8D54-172C060945FD}" destId="{C5586191-9C3F-4F41-ABBF-A8D2937E15B2}" srcOrd="13" destOrd="0" presId="urn:microsoft.com/office/officeart/2005/8/layout/list1"/>
    <dgm:cxn modelId="{0DF9E7D2-7428-4107-8308-7477522A80A4}" type="presParOf" srcId="{4AAA3C8C-8DD8-49DF-8D54-172C060945FD}" destId="{1FC7D242-062A-4566-A08F-DD21A3D6684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E838F-D371-4CC3-A000-659284E62E9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6E6ED8-A0A7-4DF8-8F77-4AB12B588D72}">
      <dgm:prSet/>
      <dgm:spPr/>
      <dgm:t>
        <a:bodyPr/>
        <a:lstStyle/>
        <a:p>
          <a:r>
            <a:rPr lang="da-DK"/>
            <a:t>Nyresvigt</a:t>
          </a:r>
          <a:endParaRPr lang="en-US"/>
        </a:p>
      </dgm:t>
    </dgm:pt>
    <dgm:pt modelId="{6F7AEFD2-8656-4BF6-958B-9694DE25E580}" cxnId="{73D1C498-C7B9-4840-9104-39454FC4A0D4}" type="parTrans">
      <dgm:prSet/>
      <dgm:spPr/>
      <dgm:t>
        <a:bodyPr/>
        <a:lstStyle/>
        <a:p>
          <a:endParaRPr lang="en-US"/>
        </a:p>
      </dgm:t>
    </dgm:pt>
    <dgm:pt modelId="{727901F2-D4EA-4D2D-9FA5-120708ED4452}" cxnId="{73D1C498-C7B9-4840-9104-39454FC4A0D4}" type="sibTrans">
      <dgm:prSet/>
      <dgm:spPr/>
      <dgm:t>
        <a:bodyPr/>
        <a:lstStyle/>
        <a:p>
          <a:endParaRPr lang="en-US"/>
        </a:p>
      </dgm:t>
    </dgm:pt>
    <dgm:pt modelId="{1B6EE278-6728-4F71-9B62-56082AC49D7E}">
      <dgm:prSet/>
      <dgm:spPr/>
      <dgm:t>
        <a:bodyPr/>
        <a:lstStyle/>
        <a:p>
          <a:r>
            <a:rPr lang="da-DK"/>
            <a:t>Cystenyrer</a:t>
          </a:r>
          <a:endParaRPr lang="en-US"/>
        </a:p>
      </dgm:t>
    </dgm:pt>
    <dgm:pt modelId="{85690317-EA54-4263-A79B-8CA8EA064878}" cxnId="{4B378249-AC2F-4A58-AF1A-3171C1DFC44B}" type="parTrans">
      <dgm:prSet/>
      <dgm:spPr/>
      <dgm:t>
        <a:bodyPr/>
        <a:lstStyle/>
        <a:p>
          <a:endParaRPr lang="en-US"/>
        </a:p>
      </dgm:t>
    </dgm:pt>
    <dgm:pt modelId="{61E83B32-BA64-4213-8C10-E1BBD883100B}" cxnId="{4B378249-AC2F-4A58-AF1A-3171C1DFC44B}" type="sibTrans">
      <dgm:prSet/>
      <dgm:spPr/>
      <dgm:t>
        <a:bodyPr/>
        <a:lstStyle/>
        <a:p>
          <a:endParaRPr lang="en-US"/>
        </a:p>
      </dgm:t>
    </dgm:pt>
    <dgm:pt modelId="{6D7C943A-9655-4D6D-96F0-1C71E20A8842}">
      <dgm:prSet/>
      <dgm:spPr/>
      <dgm:t>
        <a:bodyPr/>
        <a:lstStyle/>
        <a:p>
          <a:r>
            <a:rPr lang="da-DK"/>
            <a:t>UVI </a:t>
          </a:r>
          <a:endParaRPr lang="en-US"/>
        </a:p>
      </dgm:t>
    </dgm:pt>
    <dgm:pt modelId="{71D26176-7EFB-4590-A166-6BF13A31F4E3}" cxnId="{1D523C3E-A79D-41A0-8F13-A4090549D0AD}" type="parTrans">
      <dgm:prSet/>
      <dgm:spPr/>
      <dgm:t>
        <a:bodyPr/>
        <a:lstStyle/>
        <a:p>
          <a:endParaRPr lang="en-US"/>
        </a:p>
      </dgm:t>
    </dgm:pt>
    <dgm:pt modelId="{400EDFDC-A147-4C41-B523-3F7A36665194}" cxnId="{1D523C3E-A79D-41A0-8F13-A4090549D0AD}" type="sibTrans">
      <dgm:prSet/>
      <dgm:spPr/>
      <dgm:t>
        <a:bodyPr/>
        <a:lstStyle/>
        <a:p>
          <a:endParaRPr lang="en-US"/>
        </a:p>
      </dgm:t>
    </dgm:pt>
    <dgm:pt modelId="{37EF4B3D-93FE-4779-8DB7-A36DAF3C3759}">
      <dgm:prSet/>
      <dgm:spPr/>
      <dgm:t>
        <a:bodyPr/>
        <a:lstStyle/>
        <a:p>
          <a:r>
            <a:rPr lang="da-DK"/>
            <a:t>Nyresten </a:t>
          </a:r>
          <a:endParaRPr lang="en-US"/>
        </a:p>
      </dgm:t>
    </dgm:pt>
    <dgm:pt modelId="{15912A26-E609-48AD-9B3A-695C9F6EEBAC}" cxnId="{6B16E04D-50F3-4A2F-BA5A-8394A5EF6BDF}" type="parTrans">
      <dgm:prSet/>
      <dgm:spPr/>
      <dgm:t>
        <a:bodyPr/>
        <a:lstStyle/>
        <a:p>
          <a:endParaRPr lang="en-US"/>
        </a:p>
      </dgm:t>
    </dgm:pt>
    <dgm:pt modelId="{84642612-93D4-48A7-B662-9874CA8FE858}" cxnId="{6B16E04D-50F3-4A2F-BA5A-8394A5EF6BDF}" type="sibTrans">
      <dgm:prSet/>
      <dgm:spPr/>
      <dgm:t>
        <a:bodyPr/>
        <a:lstStyle/>
        <a:p>
          <a:endParaRPr lang="en-US"/>
        </a:p>
      </dgm:t>
    </dgm:pt>
    <dgm:pt modelId="{560824B4-083A-4015-8F1D-F1B9FE8ECAD8}">
      <dgm:prSet/>
      <dgm:spPr/>
      <dgm:t>
        <a:bodyPr/>
        <a:lstStyle/>
        <a:p>
          <a:r>
            <a:rPr lang="da-DK"/>
            <a:t>LUTS  </a:t>
          </a:r>
          <a:endParaRPr lang="en-US"/>
        </a:p>
      </dgm:t>
    </dgm:pt>
    <dgm:pt modelId="{F6DC1BB6-2F68-47F7-B336-8CBD1F5DCBF6}" cxnId="{2AFD7A18-8211-4B81-81BF-3246CDF21DDD}" type="parTrans">
      <dgm:prSet/>
      <dgm:spPr/>
      <dgm:t>
        <a:bodyPr/>
        <a:lstStyle/>
        <a:p>
          <a:endParaRPr lang="en-US"/>
        </a:p>
      </dgm:t>
    </dgm:pt>
    <dgm:pt modelId="{8B2E0848-A646-44D4-8BEF-492FFC33AB7E}" cxnId="{2AFD7A18-8211-4B81-81BF-3246CDF21DDD}" type="sibTrans">
      <dgm:prSet/>
      <dgm:spPr/>
      <dgm:t>
        <a:bodyPr/>
        <a:lstStyle/>
        <a:p>
          <a:endParaRPr lang="en-US"/>
        </a:p>
      </dgm:t>
    </dgm:pt>
    <dgm:pt modelId="{F5BA1111-E608-4B2B-A4AB-2072011FDAA4}">
      <dgm:prSet/>
      <dgm:spPr/>
      <dgm:t>
        <a:bodyPr/>
        <a:lstStyle/>
        <a:p>
          <a:r>
            <a:rPr lang="da-DK"/>
            <a:t>Prostatacancer </a:t>
          </a:r>
          <a:endParaRPr lang="en-US"/>
        </a:p>
      </dgm:t>
    </dgm:pt>
    <dgm:pt modelId="{EF174A09-F2B2-43DB-A075-C5CBA43E94A6}" cxnId="{5A0C581E-FF91-4FF4-B913-9F2C255EF08C}" type="parTrans">
      <dgm:prSet/>
      <dgm:spPr/>
      <dgm:t>
        <a:bodyPr/>
        <a:lstStyle/>
        <a:p>
          <a:endParaRPr lang="en-US"/>
        </a:p>
      </dgm:t>
    </dgm:pt>
    <dgm:pt modelId="{4C9E4592-9069-4C42-A7EA-5FC9A8C14082}" cxnId="{5A0C581E-FF91-4FF4-B913-9F2C255EF08C}" type="sibTrans">
      <dgm:prSet/>
      <dgm:spPr/>
      <dgm:t>
        <a:bodyPr/>
        <a:lstStyle/>
        <a:p>
          <a:endParaRPr lang="en-US"/>
        </a:p>
      </dgm:t>
    </dgm:pt>
    <dgm:pt modelId="{945E8D6F-A343-4C60-A3A9-D56312A45AEE}">
      <dgm:prSet/>
      <dgm:spPr/>
      <dgm:t>
        <a:bodyPr/>
        <a:lstStyle/>
        <a:p>
          <a:r>
            <a:rPr lang="da-DK"/>
            <a:t>Urinvejscancer </a:t>
          </a:r>
          <a:endParaRPr lang="en-US"/>
        </a:p>
      </dgm:t>
    </dgm:pt>
    <dgm:pt modelId="{0D56C62F-D8A1-4188-9656-0C957B8602A4}" cxnId="{CE39D8EC-4CD0-4787-AE5C-19F42058CAF0}" type="parTrans">
      <dgm:prSet/>
      <dgm:spPr/>
      <dgm:t>
        <a:bodyPr/>
        <a:lstStyle/>
        <a:p>
          <a:endParaRPr lang="en-US"/>
        </a:p>
      </dgm:t>
    </dgm:pt>
    <dgm:pt modelId="{179014AA-F754-47B1-AB8A-49280D261F07}" cxnId="{CE39D8EC-4CD0-4787-AE5C-19F42058CAF0}" type="sibTrans">
      <dgm:prSet/>
      <dgm:spPr/>
      <dgm:t>
        <a:bodyPr/>
        <a:lstStyle/>
        <a:p>
          <a:endParaRPr lang="en-US"/>
        </a:p>
      </dgm:t>
    </dgm:pt>
    <dgm:pt modelId="{3932A5BC-1191-4834-88A9-DDEF29DF23F6}" type="pres">
      <dgm:prSet presAssocID="{807E838F-D371-4CC3-A000-659284E62E9E}" presName="linear" presStyleCnt="0">
        <dgm:presLayoutVars>
          <dgm:dir/>
          <dgm:animLvl val="lvl"/>
          <dgm:resizeHandles val="exact"/>
        </dgm:presLayoutVars>
      </dgm:prSet>
      <dgm:spPr/>
    </dgm:pt>
    <dgm:pt modelId="{64574CDC-5100-432F-A13C-E77518E5EAC4}" type="pres">
      <dgm:prSet presAssocID="{B46E6ED8-A0A7-4DF8-8F77-4AB12B588D72}" presName="parentLin" presStyleCnt="0"/>
      <dgm:spPr/>
    </dgm:pt>
    <dgm:pt modelId="{45AA5F59-DEA4-4CA3-8FD8-696618A8A3D6}" type="pres">
      <dgm:prSet presAssocID="{B46E6ED8-A0A7-4DF8-8F77-4AB12B588D72}" presName="parentLeftMargin" presStyleLbl="node1" presStyleIdx="0" presStyleCnt="7"/>
      <dgm:spPr/>
    </dgm:pt>
    <dgm:pt modelId="{80688B4E-2061-4561-8B4E-B9CCBF8BCBE0}" type="pres">
      <dgm:prSet presAssocID="{B46E6ED8-A0A7-4DF8-8F77-4AB12B588D7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5BC749F-0FE1-47DD-B506-ECB9011F5050}" type="pres">
      <dgm:prSet presAssocID="{B46E6ED8-A0A7-4DF8-8F77-4AB12B588D72}" presName="negativeSpace" presStyleCnt="0"/>
      <dgm:spPr/>
    </dgm:pt>
    <dgm:pt modelId="{1694727C-406F-4379-B742-F946DBF1B156}" type="pres">
      <dgm:prSet presAssocID="{B46E6ED8-A0A7-4DF8-8F77-4AB12B588D72}" presName="childText" presStyleLbl="conFgAcc1" presStyleIdx="0" presStyleCnt="7">
        <dgm:presLayoutVars>
          <dgm:bulletEnabled val="1"/>
        </dgm:presLayoutVars>
      </dgm:prSet>
      <dgm:spPr/>
    </dgm:pt>
    <dgm:pt modelId="{46837AD2-EECE-4EF1-A6FE-A80BCBBD94C4}" type="pres">
      <dgm:prSet presAssocID="{727901F2-D4EA-4D2D-9FA5-120708ED4452}" presName="spaceBetweenRectangles" presStyleCnt="0"/>
      <dgm:spPr/>
    </dgm:pt>
    <dgm:pt modelId="{75B75C81-89A0-4EFC-921C-660E91E4735C}" type="pres">
      <dgm:prSet presAssocID="{1B6EE278-6728-4F71-9B62-56082AC49D7E}" presName="parentLin" presStyleCnt="0"/>
      <dgm:spPr/>
    </dgm:pt>
    <dgm:pt modelId="{97BBDE4F-31E3-45E0-BAED-9131CAF4CFB7}" type="pres">
      <dgm:prSet presAssocID="{1B6EE278-6728-4F71-9B62-56082AC49D7E}" presName="parentLeftMargin" presStyleLbl="node1" presStyleIdx="0" presStyleCnt="7"/>
      <dgm:spPr/>
    </dgm:pt>
    <dgm:pt modelId="{3A12676E-AD2C-4770-BC0F-A3E95513032D}" type="pres">
      <dgm:prSet presAssocID="{1B6EE278-6728-4F71-9B62-56082AC49D7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323FE27-2C36-43AB-AAC6-7BA44450321F}" type="pres">
      <dgm:prSet presAssocID="{1B6EE278-6728-4F71-9B62-56082AC49D7E}" presName="negativeSpace" presStyleCnt="0"/>
      <dgm:spPr/>
    </dgm:pt>
    <dgm:pt modelId="{CE8FFFBF-B233-4BD7-990B-0950D9FF4BB5}" type="pres">
      <dgm:prSet presAssocID="{1B6EE278-6728-4F71-9B62-56082AC49D7E}" presName="childText" presStyleLbl="conFgAcc1" presStyleIdx="1" presStyleCnt="7">
        <dgm:presLayoutVars>
          <dgm:bulletEnabled val="1"/>
        </dgm:presLayoutVars>
      </dgm:prSet>
      <dgm:spPr/>
    </dgm:pt>
    <dgm:pt modelId="{A3961C24-FC29-46A4-9700-F00BC0F0D3DD}" type="pres">
      <dgm:prSet presAssocID="{61E83B32-BA64-4213-8C10-E1BBD883100B}" presName="spaceBetweenRectangles" presStyleCnt="0"/>
      <dgm:spPr/>
    </dgm:pt>
    <dgm:pt modelId="{9B15A97A-8024-471E-9D75-1161437342A2}" type="pres">
      <dgm:prSet presAssocID="{6D7C943A-9655-4D6D-96F0-1C71E20A8842}" presName="parentLin" presStyleCnt="0"/>
      <dgm:spPr/>
    </dgm:pt>
    <dgm:pt modelId="{1938F24D-D550-46A5-931E-BE0B5322BCCE}" type="pres">
      <dgm:prSet presAssocID="{6D7C943A-9655-4D6D-96F0-1C71E20A8842}" presName="parentLeftMargin" presStyleLbl="node1" presStyleIdx="1" presStyleCnt="7"/>
      <dgm:spPr/>
    </dgm:pt>
    <dgm:pt modelId="{E11CA7E2-FCF3-4924-877F-E37D2FF68ED1}" type="pres">
      <dgm:prSet presAssocID="{6D7C943A-9655-4D6D-96F0-1C71E20A884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2E14E38-3342-4FC4-BE23-B348E4B89C7D}" type="pres">
      <dgm:prSet presAssocID="{6D7C943A-9655-4D6D-96F0-1C71E20A8842}" presName="negativeSpace" presStyleCnt="0"/>
      <dgm:spPr/>
    </dgm:pt>
    <dgm:pt modelId="{F1797A94-2D11-4B4E-9983-78774193BAA6}" type="pres">
      <dgm:prSet presAssocID="{6D7C943A-9655-4D6D-96F0-1C71E20A8842}" presName="childText" presStyleLbl="conFgAcc1" presStyleIdx="2" presStyleCnt="7">
        <dgm:presLayoutVars>
          <dgm:bulletEnabled val="1"/>
        </dgm:presLayoutVars>
      </dgm:prSet>
      <dgm:spPr/>
    </dgm:pt>
    <dgm:pt modelId="{32DC3957-EE9C-40EB-9207-12A3A5EADC42}" type="pres">
      <dgm:prSet presAssocID="{400EDFDC-A147-4C41-B523-3F7A36665194}" presName="spaceBetweenRectangles" presStyleCnt="0"/>
      <dgm:spPr/>
    </dgm:pt>
    <dgm:pt modelId="{B5DEF894-EEE4-4ED8-BC1E-F31A1B07CBB6}" type="pres">
      <dgm:prSet presAssocID="{37EF4B3D-93FE-4779-8DB7-A36DAF3C3759}" presName="parentLin" presStyleCnt="0"/>
      <dgm:spPr/>
    </dgm:pt>
    <dgm:pt modelId="{19B7F3FB-A984-4EB3-9B8E-3244909E913B}" type="pres">
      <dgm:prSet presAssocID="{37EF4B3D-93FE-4779-8DB7-A36DAF3C3759}" presName="parentLeftMargin" presStyleLbl="node1" presStyleIdx="2" presStyleCnt="7"/>
      <dgm:spPr/>
    </dgm:pt>
    <dgm:pt modelId="{D9C58FE5-9ED2-4E47-952F-F3CFAB2CFEAC}" type="pres">
      <dgm:prSet presAssocID="{37EF4B3D-93FE-4779-8DB7-A36DAF3C375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61CC96C-0283-4727-9E57-68B1B65A724A}" type="pres">
      <dgm:prSet presAssocID="{37EF4B3D-93FE-4779-8DB7-A36DAF3C3759}" presName="negativeSpace" presStyleCnt="0"/>
      <dgm:spPr/>
    </dgm:pt>
    <dgm:pt modelId="{648C76A3-E8C2-410B-85BF-79EDB5702F7C}" type="pres">
      <dgm:prSet presAssocID="{37EF4B3D-93FE-4779-8DB7-A36DAF3C3759}" presName="childText" presStyleLbl="conFgAcc1" presStyleIdx="3" presStyleCnt="7">
        <dgm:presLayoutVars>
          <dgm:bulletEnabled val="1"/>
        </dgm:presLayoutVars>
      </dgm:prSet>
      <dgm:spPr/>
    </dgm:pt>
    <dgm:pt modelId="{E5C0AC9D-486E-44CD-9EC5-BB84870BB020}" type="pres">
      <dgm:prSet presAssocID="{84642612-93D4-48A7-B662-9874CA8FE858}" presName="spaceBetweenRectangles" presStyleCnt="0"/>
      <dgm:spPr/>
    </dgm:pt>
    <dgm:pt modelId="{C07E1D48-6310-46FC-B750-5C3499FB1AB4}" type="pres">
      <dgm:prSet presAssocID="{560824B4-083A-4015-8F1D-F1B9FE8ECAD8}" presName="parentLin" presStyleCnt="0"/>
      <dgm:spPr/>
    </dgm:pt>
    <dgm:pt modelId="{C702E273-CBC0-4A66-89C0-868CBCB90E00}" type="pres">
      <dgm:prSet presAssocID="{560824B4-083A-4015-8F1D-F1B9FE8ECAD8}" presName="parentLeftMargin" presStyleLbl="node1" presStyleIdx="3" presStyleCnt="7"/>
      <dgm:spPr/>
    </dgm:pt>
    <dgm:pt modelId="{7BC4E8DD-93A6-483A-A8F0-AB9925B5574B}" type="pres">
      <dgm:prSet presAssocID="{560824B4-083A-4015-8F1D-F1B9FE8ECAD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FFA5056-6F6D-4D3F-B1AA-5ADA293D3265}" type="pres">
      <dgm:prSet presAssocID="{560824B4-083A-4015-8F1D-F1B9FE8ECAD8}" presName="negativeSpace" presStyleCnt="0"/>
      <dgm:spPr/>
    </dgm:pt>
    <dgm:pt modelId="{061A74D4-90FD-48FC-8042-89742705E794}" type="pres">
      <dgm:prSet presAssocID="{560824B4-083A-4015-8F1D-F1B9FE8ECAD8}" presName="childText" presStyleLbl="conFgAcc1" presStyleIdx="4" presStyleCnt="7">
        <dgm:presLayoutVars>
          <dgm:bulletEnabled val="1"/>
        </dgm:presLayoutVars>
      </dgm:prSet>
      <dgm:spPr/>
    </dgm:pt>
    <dgm:pt modelId="{2A297B0B-C44B-45E5-A08B-0F79E3DCFB0C}" type="pres">
      <dgm:prSet presAssocID="{8B2E0848-A646-44D4-8BEF-492FFC33AB7E}" presName="spaceBetweenRectangles" presStyleCnt="0"/>
      <dgm:spPr/>
    </dgm:pt>
    <dgm:pt modelId="{B23E1F63-AF7D-429A-AF78-8C967A8ACAFD}" type="pres">
      <dgm:prSet presAssocID="{F5BA1111-E608-4B2B-A4AB-2072011FDAA4}" presName="parentLin" presStyleCnt="0"/>
      <dgm:spPr/>
    </dgm:pt>
    <dgm:pt modelId="{6832F942-C042-4B12-A4A3-A74A960083D2}" type="pres">
      <dgm:prSet presAssocID="{F5BA1111-E608-4B2B-A4AB-2072011FDAA4}" presName="parentLeftMargin" presStyleLbl="node1" presStyleIdx="4" presStyleCnt="7"/>
      <dgm:spPr/>
    </dgm:pt>
    <dgm:pt modelId="{7D4CBCDB-1092-4F50-8841-BEDFAD885470}" type="pres">
      <dgm:prSet presAssocID="{F5BA1111-E608-4B2B-A4AB-2072011FDAA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3AEE118-9C54-46CF-84FA-13EC9DBB4E44}" type="pres">
      <dgm:prSet presAssocID="{F5BA1111-E608-4B2B-A4AB-2072011FDAA4}" presName="negativeSpace" presStyleCnt="0"/>
      <dgm:spPr/>
    </dgm:pt>
    <dgm:pt modelId="{B474098E-7266-43E6-8FB8-5DAC91CFFDA8}" type="pres">
      <dgm:prSet presAssocID="{F5BA1111-E608-4B2B-A4AB-2072011FDAA4}" presName="childText" presStyleLbl="conFgAcc1" presStyleIdx="5" presStyleCnt="7">
        <dgm:presLayoutVars>
          <dgm:bulletEnabled val="1"/>
        </dgm:presLayoutVars>
      </dgm:prSet>
      <dgm:spPr/>
    </dgm:pt>
    <dgm:pt modelId="{69AB9B6D-512D-4436-B4B6-BAE94008BE83}" type="pres">
      <dgm:prSet presAssocID="{4C9E4592-9069-4C42-A7EA-5FC9A8C14082}" presName="spaceBetweenRectangles" presStyleCnt="0"/>
      <dgm:spPr/>
    </dgm:pt>
    <dgm:pt modelId="{D73D4366-4482-49F7-A345-6FCA18978DE4}" type="pres">
      <dgm:prSet presAssocID="{945E8D6F-A343-4C60-A3A9-D56312A45AEE}" presName="parentLin" presStyleCnt="0"/>
      <dgm:spPr/>
    </dgm:pt>
    <dgm:pt modelId="{C1BB8310-B3FC-46B8-BD9C-55D1A2F09168}" type="pres">
      <dgm:prSet presAssocID="{945E8D6F-A343-4C60-A3A9-D56312A45AEE}" presName="parentLeftMargin" presStyleLbl="node1" presStyleIdx="5" presStyleCnt="7"/>
      <dgm:spPr/>
    </dgm:pt>
    <dgm:pt modelId="{C583B852-30C1-4018-A919-4F9D691FA5CC}" type="pres">
      <dgm:prSet presAssocID="{945E8D6F-A343-4C60-A3A9-D56312A45AE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B594C86-2177-40D3-B047-589E55485BF4}" type="pres">
      <dgm:prSet presAssocID="{945E8D6F-A343-4C60-A3A9-D56312A45AEE}" presName="negativeSpace" presStyleCnt="0"/>
      <dgm:spPr/>
    </dgm:pt>
    <dgm:pt modelId="{0B4A0310-C1F9-4F0A-89FC-29C2F8860B9C}" type="pres">
      <dgm:prSet presAssocID="{945E8D6F-A343-4C60-A3A9-D56312A45AEE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76ABBE0F-3096-4EFE-91A7-FA7A33134052}" type="presOf" srcId="{F5BA1111-E608-4B2B-A4AB-2072011FDAA4}" destId="{7D4CBCDB-1092-4F50-8841-BEDFAD885470}" srcOrd="1" destOrd="0" presId="urn:microsoft.com/office/officeart/2005/8/layout/list1"/>
    <dgm:cxn modelId="{8F5AED10-D835-4A58-B8A8-D15B32435398}" type="presOf" srcId="{945E8D6F-A343-4C60-A3A9-D56312A45AEE}" destId="{C583B852-30C1-4018-A919-4F9D691FA5CC}" srcOrd="1" destOrd="0" presId="urn:microsoft.com/office/officeart/2005/8/layout/list1"/>
    <dgm:cxn modelId="{2AFD7A18-8211-4B81-81BF-3246CDF21DDD}" srcId="{807E838F-D371-4CC3-A000-659284E62E9E}" destId="{560824B4-083A-4015-8F1D-F1B9FE8ECAD8}" srcOrd="4" destOrd="0" parTransId="{F6DC1BB6-2F68-47F7-B336-8CBD1F5DCBF6}" sibTransId="{8B2E0848-A646-44D4-8BEF-492FFC33AB7E}"/>
    <dgm:cxn modelId="{5A0C581E-FF91-4FF4-B913-9F2C255EF08C}" srcId="{807E838F-D371-4CC3-A000-659284E62E9E}" destId="{F5BA1111-E608-4B2B-A4AB-2072011FDAA4}" srcOrd="5" destOrd="0" parTransId="{EF174A09-F2B2-43DB-A075-C5CBA43E94A6}" sibTransId="{4C9E4592-9069-4C42-A7EA-5FC9A8C14082}"/>
    <dgm:cxn modelId="{9CEA9424-8A52-4551-A4C0-6E728B895A33}" type="presOf" srcId="{1B6EE278-6728-4F71-9B62-56082AC49D7E}" destId="{97BBDE4F-31E3-45E0-BAED-9131CAF4CFB7}" srcOrd="0" destOrd="0" presId="urn:microsoft.com/office/officeart/2005/8/layout/list1"/>
    <dgm:cxn modelId="{1D523C3E-A79D-41A0-8F13-A4090549D0AD}" srcId="{807E838F-D371-4CC3-A000-659284E62E9E}" destId="{6D7C943A-9655-4D6D-96F0-1C71E20A8842}" srcOrd="2" destOrd="0" parTransId="{71D26176-7EFB-4590-A166-6BF13A31F4E3}" sibTransId="{400EDFDC-A147-4C41-B523-3F7A36665194}"/>
    <dgm:cxn modelId="{C65A0769-50F8-4F42-8197-31E1C455AF9F}" type="presOf" srcId="{37EF4B3D-93FE-4779-8DB7-A36DAF3C3759}" destId="{19B7F3FB-A984-4EB3-9B8E-3244909E913B}" srcOrd="0" destOrd="0" presId="urn:microsoft.com/office/officeart/2005/8/layout/list1"/>
    <dgm:cxn modelId="{4B378249-AC2F-4A58-AF1A-3171C1DFC44B}" srcId="{807E838F-D371-4CC3-A000-659284E62E9E}" destId="{1B6EE278-6728-4F71-9B62-56082AC49D7E}" srcOrd="1" destOrd="0" parTransId="{85690317-EA54-4263-A79B-8CA8EA064878}" sibTransId="{61E83B32-BA64-4213-8C10-E1BBD883100B}"/>
    <dgm:cxn modelId="{78C7C34A-0A37-4D26-B680-57656E1ACC57}" type="presOf" srcId="{F5BA1111-E608-4B2B-A4AB-2072011FDAA4}" destId="{6832F942-C042-4B12-A4A3-A74A960083D2}" srcOrd="0" destOrd="0" presId="urn:microsoft.com/office/officeart/2005/8/layout/list1"/>
    <dgm:cxn modelId="{6B16E04D-50F3-4A2F-BA5A-8394A5EF6BDF}" srcId="{807E838F-D371-4CC3-A000-659284E62E9E}" destId="{37EF4B3D-93FE-4779-8DB7-A36DAF3C3759}" srcOrd="3" destOrd="0" parTransId="{15912A26-E609-48AD-9B3A-695C9F6EEBAC}" sibTransId="{84642612-93D4-48A7-B662-9874CA8FE858}"/>
    <dgm:cxn modelId="{048C0354-21F0-4794-8CE4-BC0A0F6D7463}" type="presOf" srcId="{945E8D6F-A343-4C60-A3A9-D56312A45AEE}" destId="{C1BB8310-B3FC-46B8-BD9C-55D1A2F09168}" srcOrd="0" destOrd="0" presId="urn:microsoft.com/office/officeart/2005/8/layout/list1"/>
    <dgm:cxn modelId="{B43A6B75-22AB-4EA1-9208-8F0828F922C9}" type="presOf" srcId="{560824B4-083A-4015-8F1D-F1B9FE8ECAD8}" destId="{7BC4E8DD-93A6-483A-A8F0-AB9925B5574B}" srcOrd="1" destOrd="0" presId="urn:microsoft.com/office/officeart/2005/8/layout/list1"/>
    <dgm:cxn modelId="{9A96CF58-0097-4967-A944-B6C344BB712C}" type="presOf" srcId="{1B6EE278-6728-4F71-9B62-56082AC49D7E}" destId="{3A12676E-AD2C-4770-BC0F-A3E95513032D}" srcOrd="1" destOrd="0" presId="urn:microsoft.com/office/officeart/2005/8/layout/list1"/>
    <dgm:cxn modelId="{6F852E85-82CC-4A7E-B6F3-630D47BA3E52}" type="presOf" srcId="{37EF4B3D-93FE-4779-8DB7-A36DAF3C3759}" destId="{D9C58FE5-9ED2-4E47-952F-F3CFAB2CFEAC}" srcOrd="1" destOrd="0" presId="urn:microsoft.com/office/officeart/2005/8/layout/list1"/>
    <dgm:cxn modelId="{0024E596-B245-4A03-AA61-D8BC1B4EA524}" type="presOf" srcId="{B46E6ED8-A0A7-4DF8-8F77-4AB12B588D72}" destId="{45AA5F59-DEA4-4CA3-8FD8-696618A8A3D6}" srcOrd="0" destOrd="0" presId="urn:microsoft.com/office/officeart/2005/8/layout/list1"/>
    <dgm:cxn modelId="{73D1C498-C7B9-4840-9104-39454FC4A0D4}" srcId="{807E838F-D371-4CC3-A000-659284E62E9E}" destId="{B46E6ED8-A0A7-4DF8-8F77-4AB12B588D72}" srcOrd="0" destOrd="0" parTransId="{6F7AEFD2-8656-4BF6-958B-9694DE25E580}" sibTransId="{727901F2-D4EA-4D2D-9FA5-120708ED4452}"/>
    <dgm:cxn modelId="{0A876AC1-05B6-4458-9E94-EF67066CBDCA}" type="presOf" srcId="{B46E6ED8-A0A7-4DF8-8F77-4AB12B588D72}" destId="{80688B4E-2061-4561-8B4E-B9CCBF8BCBE0}" srcOrd="1" destOrd="0" presId="urn:microsoft.com/office/officeart/2005/8/layout/list1"/>
    <dgm:cxn modelId="{CDD890CB-71CF-43D0-BBA1-2764BDCCFE61}" type="presOf" srcId="{560824B4-083A-4015-8F1D-F1B9FE8ECAD8}" destId="{C702E273-CBC0-4A66-89C0-868CBCB90E00}" srcOrd="0" destOrd="0" presId="urn:microsoft.com/office/officeart/2005/8/layout/list1"/>
    <dgm:cxn modelId="{FAED2BD1-C94A-4BD9-BF7F-C15944E22438}" type="presOf" srcId="{6D7C943A-9655-4D6D-96F0-1C71E20A8842}" destId="{1938F24D-D550-46A5-931E-BE0B5322BCCE}" srcOrd="0" destOrd="0" presId="urn:microsoft.com/office/officeart/2005/8/layout/list1"/>
    <dgm:cxn modelId="{CE39D8EC-4CD0-4787-AE5C-19F42058CAF0}" srcId="{807E838F-D371-4CC3-A000-659284E62E9E}" destId="{945E8D6F-A343-4C60-A3A9-D56312A45AEE}" srcOrd="6" destOrd="0" parTransId="{0D56C62F-D8A1-4188-9656-0C957B8602A4}" sibTransId="{179014AA-F754-47B1-AB8A-49280D261F07}"/>
    <dgm:cxn modelId="{38A636EF-C4F6-411F-9F5A-29AD5D526B3F}" type="presOf" srcId="{6D7C943A-9655-4D6D-96F0-1C71E20A8842}" destId="{E11CA7E2-FCF3-4924-877F-E37D2FF68ED1}" srcOrd="1" destOrd="0" presId="urn:microsoft.com/office/officeart/2005/8/layout/list1"/>
    <dgm:cxn modelId="{DC50C0F9-198A-4886-B2ED-DA555267C243}" type="presOf" srcId="{807E838F-D371-4CC3-A000-659284E62E9E}" destId="{3932A5BC-1191-4834-88A9-DDEF29DF23F6}" srcOrd="0" destOrd="0" presId="urn:microsoft.com/office/officeart/2005/8/layout/list1"/>
    <dgm:cxn modelId="{B75D1168-E99E-49BD-BD0D-09D4DD0D18B3}" type="presParOf" srcId="{3932A5BC-1191-4834-88A9-DDEF29DF23F6}" destId="{64574CDC-5100-432F-A13C-E77518E5EAC4}" srcOrd="0" destOrd="0" presId="urn:microsoft.com/office/officeart/2005/8/layout/list1"/>
    <dgm:cxn modelId="{4B086BA9-ADD1-4DB1-B2B3-E908F8054203}" type="presParOf" srcId="{64574CDC-5100-432F-A13C-E77518E5EAC4}" destId="{45AA5F59-DEA4-4CA3-8FD8-696618A8A3D6}" srcOrd="0" destOrd="0" presId="urn:microsoft.com/office/officeart/2005/8/layout/list1"/>
    <dgm:cxn modelId="{250D9E43-A4BE-4479-9420-97406188F450}" type="presParOf" srcId="{64574CDC-5100-432F-A13C-E77518E5EAC4}" destId="{80688B4E-2061-4561-8B4E-B9CCBF8BCBE0}" srcOrd="1" destOrd="0" presId="urn:microsoft.com/office/officeart/2005/8/layout/list1"/>
    <dgm:cxn modelId="{D0DA137D-0371-447E-A849-972718ADBE46}" type="presParOf" srcId="{3932A5BC-1191-4834-88A9-DDEF29DF23F6}" destId="{25BC749F-0FE1-47DD-B506-ECB9011F5050}" srcOrd="1" destOrd="0" presId="urn:microsoft.com/office/officeart/2005/8/layout/list1"/>
    <dgm:cxn modelId="{476E28DD-160B-4251-98E5-E7B5DA7CACB1}" type="presParOf" srcId="{3932A5BC-1191-4834-88A9-DDEF29DF23F6}" destId="{1694727C-406F-4379-B742-F946DBF1B156}" srcOrd="2" destOrd="0" presId="urn:microsoft.com/office/officeart/2005/8/layout/list1"/>
    <dgm:cxn modelId="{3A1610EA-348B-4F04-8F08-25B1C16D9CA5}" type="presParOf" srcId="{3932A5BC-1191-4834-88A9-DDEF29DF23F6}" destId="{46837AD2-EECE-4EF1-A6FE-A80BCBBD94C4}" srcOrd="3" destOrd="0" presId="urn:microsoft.com/office/officeart/2005/8/layout/list1"/>
    <dgm:cxn modelId="{B17397F1-0C6B-4DCB-84E2-3D1470C48EE4}" type="presParOf" srcId="{3932A5BC-1191-4834-88A9-DDEF29DF23F6}" destId="{75B75C81-89A0-4EFC-921C-660E91E4735C}" srcOrd="4" destOrd="0" presId="urn:microsoft.com/office/officeart/2005/8/layout/list1"/>
    <dgm:cxn modelId="{6C01AACB-546C-45E3-8B9F-C79E55228E44}" type="presParOf" srcId="{75B75C81-89A0-4EFC-921C-660E91E4735C}" destId="{97BBDE4F-31E3-45E0-BAED-9131CAF4CFB7}" srcOrd="0" destOrd="0" presId="urn:microsoft.com/office/officeart/2005/8/layout/list1"/>
    <dgm:cxn modelId="{F97458CA-6EAA-46F9-A6AF-751A9FD1E44C}" type="presParOf" srcId="{75B75C81-89A0-4EFC-921C-660E91E4735C}" destId="{3A12676E-AD2C-4770-BC0F-A3E95513032D}" srcOrd="1" destOrd="0" presId="urn:microsoft.com/office/officeart/2005/8/layout/list1"/>
    <dgm:cxn modelId="{142FF9B9-300D-48F9-9A5C-6354D760664B}" type="presParOf" srcId="{3932A5BC-1191-4834-88A9-DDEF29DF23F6}" destId="{A323FE27-2C36-43AB-AAC6-7BA44450321F}" srcOrd="5" destOrd="0" presId="urn:microsoft.com/office/officeart/2005/8/layout/list1"/>
    <dgm:cxn modelId="{C71E06F7-A891-4839-A812-597B6948C42C}" type="presParOf" srcId="{3932A5BC-1191-4834-88A9-DDEF29DF23F6}" destId="{CE8FFFBF-B233-4BD7-990B-0950D9FF4BB5}" srcOrd="6" destOrd="0" presId="urn:microsoft.com/office/officeart/2005/8/layout/list1"/>
    <dgm:cxn modelId="{73BD985E-8C12-46E2-AFE8-BAE06BCD6006}" type="presParOf" srcId="{3932A5BC-1191-4834-88A9-DDEF29DF23F6}" destId="{A3961C24-FC29-46A4-9700-F00BC0F0D3DD}" srcOrd="7" destOrd="0" presId="urn:microsoft.com/office/officeart/2005/8/layout/list1"/>
    <dgm:cxn modelId="{97428A27-8604-43EC-B316-1204C66167AA}" type="presParOf" srcId="{3932A5BC-1191-4834-88A9-DDEF29DF23F6}" destId="{9B15A97A-8024-471E-9D75-1161437342A2}" srcOrd="8" destOrd="0" presId="urn:microsoft.com/office/officeart/2005/8/layout/list1"/>
    <dgm:cxn modelId="{57AF37D6-78FC-4786-BA2A-7918543B2306}" type="presParOf" srcId="{9B15A97A-8024-471E-9D75-1161437342A2}" destId="{1938F24D-D550-46A5-931E-BE0B5322BCCE}" srcOrd="0" destOrd="0" presId="urn:microsoft.com/office/officeart/2005/8/layout/list1"/>
    <dgm:cxn modelId="{6A6749C3-8C46-4DC4-95E1-A5E2E77F7744}" type="presParOf" srcId="{9B15A97A-8024-471E-9D75-1161437342A2}" destId="{E11CA7E2-FCF3-4924-877F-E37D2FF68ED1}" srcOrd="1" destOrd="0" presId="urn:microsoft.com/office/officeart/2005/8/layout/list1"/>
    <dgm:cxn modelId="{CCEFE31E-9F49-4AA1-889B-1C97AF1CF980}" type="presParOf" srcId="{3932A5BC-1191-4834-88A9-DDEF29DF23F6}" destId="{22E14E38-3342-4FC4-BE23-B348E4B89C7D}" srcOrd="9" destOrd="0" presId="urn:microsoft.com/office/officeart/2005/8/layout/list1"/>
    <dgm:cxn modelId="{D6786C2B-A7DD-492A-98DB-AFF5CDC11D4E}" type="presParOf" srcId="{3932A5BC-1191-4834-88A9-DDEF29DF23F6}" destId="{F1797A94-2D11-4B4E-9983-78774193BAA6}" srcOrd="10" destOrd="0" presId="urn:microsoft.com/office/officeart/2005/8/layout/list1"/>
    <dgm:cxn modelId="{656E6AF8-A3DF-451E-8FCB-CBF3AA06B421}" type="presParOf" srcId="{3932A5BC-1191-4834-88A9-DDEF29DF23F6}" destId="{32DC3957-EE9C-40EB-9207-12A3A5EADC42}" srcOrd="11" destOrd="0" presId="urn:microsoft.com/office/officeart/2005/8/layout/list1"/>
    <dgm:cxn modelId="{F3F66AD6-A875-4778-9288-E21E091944D3}" type="presParOf" srcId="{3932A5BC-1191-4834-88A9-DDEF29DF23F6}" destId="{B5DEF894-EEE4-4ED8-BC1E-F31A1B07CBB6}" srcOrd="12" destOrd="0" presId="urn:microsoft.com/office/officeart/2005/8/layout/list1"/>
    <dgm:cxn modelId="{AA36742A-9A0A-45E9-BE54-3625BCEED1C7}" type="presParOf" srcId="{B5DEF894-EEE4-4ED8-BC1E-F31A1B07CBB6}" destId="{19B7F3FB-A984-4EB3-9B8E-3244909E913B}" srcOrd="0" destOrd="0" presId="urn:microsoft.com/office/officeart/2005/8/layout/list1"/>
    <dgm:cxn modelId="{AF29B13F-1C85-46F4-A5CF-46902D3B6F72}" type="presParOf" srcId="{B5DEF894-EEE4-4ED8-BC1E-F31A1B07CBB6}" destId="{D9C58FE5-9ED2-4E47-952F-F3CFAB2CFEAC}" srcOrd="1" destOrd="0" presId="urn:microsoft.com/office/officeart/2005/8/layout/list1"/>
    <dgm:cxn modelId="{C5112B2F-23D5-4BC0-A0DB-66492A2227AD}" type="presParOf" srcId="{3932A5BC-1191-4834-88A9-DDEF29DF23F6}" destId="{A61CC96C-0283-4727-9E57-68B1B65A724A}" srcOrd="13" destOrd="0" presId="urn:microsoft.com/office/officeart/2005/8/layout/list1"/>
    <dgm:cxn modelId="{8FEADC77-DA3D-4D5D-BE99-FE114D1F2B66}" type="presParOf" srcId="{3932A5BC-1191-4834-88A9-DDEF29DF23F6}" destId="{648C76A3-E8C2-410B-85BF-79EDB5702F7C}" srcOrd="14" destOrd="0" presId="urn:microsoft.com/office/officeart/2005/8/layout/list1"/>
    <dgm:cxn modelId="{DF162019-B94B-4FEB-9A33-6B914AB79831}" type="presParOf" srcId="{3932A5BC-1191-4834-88A9-DDEF29DF23F6}" destId="{E5C0AC9D-486E-44CD-9EC5-BB84870BB020}" srcOrd="15" destOrd="0" presId="urn:microsoft.com/office/officeart/2005/8/layout/list1"/>
    <dgm:cxn modelId="{29772232-8288-4292-B600-724792A4709E}" type="presParOf" srcId="{3932A5BC-1191-4834-88A9-DDEF29DF23F6}" destId="{C07E1D48-6310-46FC-B750-5C3499FB1AB4}" srcOrd="16" destOrd="0" presId="urn:microsoft.com/office/officeart/2005/8/layout/list1"/>
    <dgm:cxn modelId="{EB8343CA-AA81-47A8-B68A-53655497307C}" type="presParOf" srcId="{C07E1D48-6310-46FC-B750-5C3499FB1AB4}" destId="{C702E273-CBC0-4A66-89C0-868CBCB90E00}" srcOrd="0" destOrd="0" presId="urn:microsoft.com/office/officeart/2005/8/layout/list1"/>
    <dgm:cxn modelId="{4F54D111-2526-47A3-89E7-27BAA69BF663}" type="presParOf" srcId="{C07E1D48-6310-46FC-B750-5C3499FB1AB4}" destId="{7BC4E8DD-93A6-483A-A8F0-AB9925B5574B}" srcOrd="1" destOrd="0" presId="urn:microsoft.com/office/officeart/2005/8/layout/list1"/>
    <dgm:cxn modelId="{FE1DC8D8-700E-4536-A352-40ECE5B8282A}" type="presParOf" srcId="{3932A5BC-1191-4834-88A9-DDEF29DF23F6}" destId="{7FFA5056-6F6D-4D3F-B1AA-5ADA293D3265}" srcOrd="17" destOrd="0" presId="urn:microsoft.com/office/officeart/2005/8/layout/list1"/>
    <dgm:cxn modelId="{C18C5E3E-7071-4DEA-BE7C-D5DBA72A9065}" type="presParOf" srcId="{3932A5BC-1191-4834-88A9-DDEF29DF23F6}" destId="{061A74D4-90FD-48FC-8042-89742705E794}" srcOrd="18" destOrd="0" presId="urn:microsoft.com/office/officeart/2005/8/layout/list1"/>
    <dgm:cxn modelId="{5D8B63E6-B73A-41A7-A621-BAF8E40FE7D6}" type="presParOf" srcId="{3932A5BC-1191-4834-88A9-DDEF29DF23F6}" destId="{2A297B0B-C44B-45E5-A08B-0F79E3DCFB0C}" srcOrd="19" destOrd="0" presId="urn:microsoft.com/office/officeart/2005/8/layout/list1"/>
    <dgm:cxn modelId="{0B62AAAE-AC3D-49AA-B2FF-4D27E354666A}" type="presParOf" srcId="{3932A5BC-1191-4834-88A9-DDEF29DF23F6}" destId="{B23E1F63-AF7D-429A-AF78-8C967A8ACAFD}" srcOrd="20" destOrd="0" presId="urn:microsoft.com/office/officeart/2005/8/layout/list1"/>
    <dgm:cxn modelId="{8148B5FC-5CCE-4F64-BAA9-6CF874A6B960}" type="presParOf" srcId="{B23E1F63-AF7D-429A-AF78-8C967A8ACAFD}" destId="{6832F942-C042-4B12-A4A3-A74A960083D2}" srcOrd="0" destOrd="0" presId="urn:microsoft.com/office/officeart/2005/8/layout/list1"/>
    <dgm:cxn modelId="{653755D0-6541-42EC-8799-4F1591609713}" type="presParOf" srcId="{B23E1F63-AF7D-429A-AF78-8C967A8ACAFD}" destId="{7D4CBCDB-1092-4F50-8841-BEDFAD885470}" srcOrd="1" destOrd="0" presId="urn:microsoft.com/office/officeart/2005/8/layout/list1"/>
    <dgm:cxn modelId="{5ADADE92-18EC-4F01-A33F-76C37D6175DC}" type="presParOf" srcId="{3932A5BC-1191-4834-88A9-DDEF29DF23F6}" destId="{23AEE118-9C54-46CF-84FA-13EC9DBB4E44}" srcOrd="21" destOrd="0" presId="urn:microsoft.com/office/officeart/2005/8/layout/list1"/>
    <dgm:cxn modelId="{2B4BE101-3496-4314-8BDA-ACA365E75A98}" type="presParOf" srcId="{3932A5BC-1191-4834-88A9-DDEF29DF23F6}" destId="{B474098E-7266-43E6-8FB8-5DAC91CFFDA8}" srcOrd="22" destOrd="0" presId="urn:microsoft.com/office/officeart/2005/8/layout/list1"/>
    <dgm:cxn modelId="{6E428ED2-9AEA-4A22-AA36-B50FC09862F7}" type="presParOf" srcId="{3932A5BC-1191-4834-88A9-DDEF29DF23F6}" destId="{69AB9B6D-512D-4436-B4B6-BAE94008BE83}" srcOrd="23" destOrd="0" presId="urn:microsoft.com/office/officeart/2005/8/layout/list1"/>
    <dgm:cxn modelId="{09BD928B-0884-40D1-8E5F-FAC967E8B661}" type="presParOf" srcId="{3932A5BC-1191-4834-88A9-DDEF29DF23F6}" destId="{D73D4366-4482-49F7-A345-6FCA18978DE4}" srcOrd="24" destOrd="0" presId="urn:microsoft.com/office/officeart/2005/8/layout/list1"/>
    <dgm:cxn modelId="{37418F1F-D04B-4699-AF0D-A8056E778346}" type="presParOf" srcId="{D73D4366-4482-49F7-A345-6FCA18978DE4}" destId="{C1BB8310-B3FC-46B8-BD9C-55D1A2F09168}" srcOrd="0" destOrd="0" presId="urn:microsoft.com/office/officeart/2005/8/layout/list1"/>
    <dgm:cxn modelId="{00D6AA18-F0C1-4875-8C4A-7646A64ABE9A}" type="presParOf" srcId="{D73D4366-4482-49F7-A345-6FCA18978DE4}" destId="{C583B852-30C1-4018-A919-4F9D691FA5CC}" srcOrd="1" destOrd="0" presId="urn:microsoft.com/office/officeart/2005/8/layout/list1"/>
    <dgm:cxn modelId="{D5F7590C-F04B-43BE-AB1B-3A3B16200706}" type="presParOf" srcId="{3932A5BC-1191-4834-88A9-DDEF29DF23F6}" destId="{3B594C86-2177-40D3-B047-589E55485BF4}" srcOrd="25" destOrd="0" presId="urn:microsoft.com/office/officeart/2005/8/layout/list1"/>
    <dgm:cxn modelId="{FA6D8058-53EC-4A48-B9A2-6F7DBBFCD1DC}" type="presParOf" srcId="{3932A5BC-1191-4834-88A9-DDEF29DF23F6}" destId="{0B4A0310-C1F9-4F0A-89FC-29C2F8860B9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07C4E-2477-40AF-8DE3-1EEAAE910CD8}">
      <dsp:nvSpPr>
        <dsp:cNvPr id="0" name=""/>
        <dsp:cNvSpPr/>
      </dsp:nvSpPr>
      <dsp:spPr>
        <a:xfrm>
          <a:off x="0" y="392881"/>
          <a:ext cx="10515600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/>
            <a:t>Vitalparametre – hjælper jer også IRL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/>
            <a:t>HLR </a:t>
          </a:r>
          <a:endParaRPr lang="en-US" sz="2300" kern="1200" dirty="0"/>
        </a:p>
      </dsp:txBody>
      <dsp:txXfrm>
        <a:off x="0" y="392881"/>
        <a:ext cx="10515600" cy="1340325"/>
      </dsp:txXfrm>
    </dsp:sp>
    <dsp:sp modelId="{753162EE-E328-4D09-815B-918603398D77}">
      <dsp:nvSpPr>
        <dsp:cNvPr id="0" name=""/>
        <dsp:cNvSpPr/>
      </dsp:nvSpPr>
      <dsp:spPr>
        <a:xfrm>
          <a:off x="525780" y="53401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/>
            <a:t>Nice to know</a:t>
          </a:r>
          <a:endParaRPr lang="en-US" sz="2300" kern="1200"/>
        </a:p>
      </dsp:txBody>
      <dsp:txXfrm>
        <a:off x="558924" y="86545"/>
        <a:ext cx="7294632" cy="612672"/>
      </dsp:txXfrm>
    </dsp:sp>
    <dsp:sp modelId="{07F54FC8-72A1-48C4-9BEF-6909C23389CC}">
      <dsp:nvSpPr>
        <dsp:cNvPr id="0" name=""/>
        <dsp:cNvSpPr/>
      </dsp:nvSpPr>
      <dsp:spPr>
        <a:xfrm>
          <a:off x="0" y="2196886"/>
          <a:ext cx="10515600" cy="2101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 err="1"/>
            <a:t>Operationskompliationer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/>
            <a:t>ABCDE 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/>
            <a:t>Symptomer på akutte tilstande 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/>
            <a:t>Sepsis</a:t>
          </a:r>
          <a:endParaRPr lang="en-US" sz="2300" kern="1200"/>
        </a:p>
      </dsp:txBody>
      <dsp:txXfrm>
        <a:off x="0" y="2196886"/>
        <a:ext cx="10515600" cy="2101050"/>
      </dsp:txXfrm>
    </dsp:sp>
    <dsp:sp modelId="{387FCDEF-40BA-4F2E-A0B3-6C658A202055}">
      <dsp:nvSpPr>
        <dsp:cNvPr id="0" name=""/>
        <dsp:cNvSpPr/>
      </dsp:nvSpPr>
      <dsp:spPr>
        <a:xfrm>
          <a:off x="525780" y="1857406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/>
            <a:t>NEED to know </a:t>
          </a:r>
          <a:endParaRPr lang="en-US" sz="2300" kern="1200"/>
        </a:p>
      </dsp:txBody>
      <dsp:txXfrm>
        <a:off x="558924" y="1890550"/>
        <a:ext cx="72946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724AF-2A8C-406E-9C8B-9D344A1BBBC3}">
      <dsp:nvSpPr>
        <dsp:cNvPr id="0" name=""/>
        <dsp:cNvSpPr/>
      </dsp:nvSpPr>
      <dsp:spPr>
        <a:xfrm>
          <a:off x="0" y="382087"/>
          <a:ext cx="10515600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Dyslipidæmi og åreforkalkning – forståelse for dette </a:t>
          </a:r>
          <a:endParaRPr lang="en-US" sz="1900" kern="1200"/>
        </a:p>
      </dsp:txBody>
      <dsp:txXfrm>
        <a:off x="0" y="382087"/>
        <a:ext cx="10515600" cy="807975"/>
      </dsp:txXfrm>
    </dsp:sp>
    <dsp:sp modelId="{C786DC44-C437-4424-9E80-09BB6B6BDE6C}">
      <dsp:nvSpPr>
        <dsp:cNvPr id="0" name=""/>
        <dsp:cNvSpPr/>
      </dsp:nvSpPr>
      <dsp:spPr>
        <a:xfrm>
          <a:off x="525780" y="101647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Nice to know</a:t>
          </a:r>
          <a:endParaRPr lang="en-US" sz="1900" kern="1200"/>
        </a:p>
      </dsp:txBody>
      <dsp:txXfrm>
        <a:off x="553160" y="129027"/>
        <a:ext cx="7306160" cy="506120"/>
      </dsp:txXfrm>
    </dsp:sp>
    <dsp:sp modelId="{713E9919-219E-40F1-BB32-6E6DFE7ACFA4}">
      <dsp:nvSpPr>
        <dsp:cNvPr id="0" name=""/>
        <dsp:cNvSpPr/>
      </dsp:nvSpPr>
      <dsp:spPr>
        <a:xfrm>
          <a:off x="0" y="1573102"/>
          <a:ext cx="10515600" cy="299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Iskæmi i UE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Trombose vs. emboli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Aortaaneurisme vs. aortadissektion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Carotisstenose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Hypertension, AFLI og hjertesvigt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Iskæmisk hjertesygdom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Stabil angina pectoris vs. AKS 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CABG vs. PCI </a:t>
          </a:r>
          <a:endParaRPr lang="en-US" sz="1900" kern="1200"/>
        </a:p>
      </dsp:txBody>
      <dsp:txXfrm>
        <a:off x="0" y="1573102"/>
        <a:ext cx="10515600" cy="2992500"/>
      </dsp:txXfrm>
    </dsp:sp>
    <dsp:sp modelId="{C54778D6-BE82-4C67-81E2-A83F443D33D8}">
      <dsp:nvSpPr>
        <dsp:cNvPr id="0" name=""/>
        <dsp:cNvSpPr/>
      </dsp:nvSpPr>
      <dsp:spPr>
        <a:xfrm>
          <a:off x="525780" y="1292662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NEED to know</a:t>
          </a:r>
          <a:endParaRPr lang="en-US" sz="1900" kern="1200"/>
        </a:p>
      </dsp:txBody>
      <dsp:txXfrm>
        <a:off x="553160" y="1320042"/>
        <a:ext cx="7306160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C6A4D-DDB5-422A-8353-1D82F6AF8A7A}">
      <dsp:nvSpPr>
        <dsp:cNvPr id="0" name=""/>
        <dsp:cNvSpPr/>
      </dsp:nvSpPr>
      <dsp:spPr>
        <a:xfrm>
          <a:off x="0" y="27774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70192-0432-42E1-BC46-03FFE1ED63E1}">
      <dsp:nvSpPr>
        <dsp:cNvPr id="0" name=""/>
        <dsp:cNvSpPr/>
      </dsp:nvSpPr>
      <dsp:spPr>
        <a:xfrm>
          <a:off x="525780" y="4158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KOL  </a:t>
          </a:r>
          <a:endParaRPr lang="en-US" sz="1600" kern="1200" dirty="0"/>
        </a:p>
      </dsp:txBody>
      <dsp:txXfrm>
        <a:off x="548837" y="64645"/>
        <a:ext cx="7314806" cy="426206"/>
      </dsp:txXfrm>
    </dsp:sp>
    <dsp:sp modelId="{8AF90AED-92A1-48B2-8D4D-8C1F68AEE6A0}">
      <dsp:nvSpPr>
        <dsp:cNvPr id="0" name=""/>
        <dsp:cNvSpPr/>
      </dsp:nvSpPr>
      <dsp:spPr>
        <a:xfrm>
          <a:off x="0" y="100350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0D838-BA9C-4A2F-867A-051FA624927E}">
      <dsp:nvSpPr>
        <dsp:cNvPr id="0" name=""/>
        <dsp:cNvSpPr/>
      </dsp:nvSpPr>
      <dsp:spPr>
        <a:xfrm>
          <a:off x="525780" y="76734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Astma </a:t>
          </a:r>
          <a:endParaRPr lang="en-US" sz="1600" kern="1200"/>
        </a:p>
      </dsp:txBody>
      <dsp:txXfrm>
        <a:off x="548837" y="790406"/>
        <a:ext cx="7314806" cy="426206"/>
      </dsp:txXfrm>
    </dsp:sp>
    <dsp:sp modelId="{F9F24614-74B6-4746-9620-710886655860}">
      <dsp:nvSpPr>
        <dsp:cNvPr id="0" name=""/>
        <dsp:cNvSpPr/>
      </dsp:nvSpPr>
      <dsp:spPr>
        <a:xfrm>
          <a:off x="0" y="172926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84832-7D4E-4800-A02A-F4D09DA0AB1D}">
      <dsp:nvSpPr>
        <dsp:cNvPr id="0" name=""/>
        <dsp:cNvSpPr/>
      </dsp:nvSpPr>
      <dsp:spPr>
        <a:xfrm>
          <a:off x="525780" y="149310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Lungecancer </a:t>
          </a:r>
          <a:endParaRPr lang="en-US" sz="1600" kern="1200"/>
        </a:p>
      </dsp:txBody>
      <dsp:txXfrm>
        <a:off x="548837" y="1516165"/>
        <a:ext cx="7314806" cy="426206"/>
      </dsp:txXfrm>
    </dsp:sp>
    <dsp:sp modelId="{B758C02B-219C-4DB1-AB24-BA7A1BE7C7BF}">
      <dsp:nvSpPr>
        <dsp:cNvPr id="0" name=""/>
        <dsp:cNvSpPr/>
      </dsp:nvSpPr>
      <dsp:spPr>
        <a:xfrm>
          <a:off x="0" y="245502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D2946-32D1-4CE0-AA84-1A52881F07C3}">
      <dsp:nvSpPr>
        <dsp:cNvPr id="0" name=""/>
        <dsp:cNvSpPr/>
      </dsp:nvSpPr>
      <dsp:spPr>
        <a:xfrm>
          <a:off x="525780" y="221886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Lungeemboli </a:t>
          </a:r>
          <a:endParaRPr lang="en-US" sz="1600" kern="1200"/>
        </a:p>
      </dsp:txBody>
      <dsp:txXfrm>
        <a:off x="548837" y="2241925"/>
        <a:ext cx="7314806" cy="426206"/>
      </dsp:txXfrm>
    </dsp:sp>
    <dsp:sp modelId="{2C9D4178-321B-4C0D-9D1E-0D991224A13C}">
      <dsp:nvSpPr>
        <dsp:cNvPr id="0" name=""/>
        <dsp:cNvSpPr/>
      </dsp:nvSpPr>
      <dsp:spPr>
        <a:xfrm>
          <a:off x="0" y="318078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4A111-0F1F-40A7-A0D3-A192D857B545}">
      <dsp:nvSpPr>
        <dsp:cNvPr id="0" name=""/>
        <dsp:cNvSpPr/>
      </dsp:nvSpPr>
      <dsp:spPr>
        <a:xfrm>
          <a:off x="525780" y="294462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Pneumothorax </a:t>
          </a:r>
          <a:endParaRPr lang="en-US" sz="1600" kern="1200"/>
        </a:p>
      </dsp:txBody>
      <dsp:txXfrm>
        <a:off x="548837" y="2967686"/>
        <a:ext cx="7314806" cy="426206"/>
      </dsp:txXfrm>
    </dsp:sp>
    <dsp:sp modelId="{C117483C-D02E-4CCB-A0AD-130AA6485BD3}">
      <dsp:nvSpPr>
        <dsp:cNvPr id="0" name=""/>
        <dsp:cNvSpPr/>
      </dsp:nvSpPr>
      <dsp:spPr>
        <a:xfrm>
          <a:off x="0" y="390654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D5B6-66DC-45BA-B2A3-A35632AD5659}">
      <dsp:nvSpPr>
        <dsp:cNvPr id="0" name=""/>
        <dsp:cNvSpPr/>
      </dsp:nvSpPr>
      <dsp:spPr>
        <a:xfrm>
          <a:off x="525780" y="367038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Mammacancer </a:t>
          </a:r>
          <a:endParaRPr lang="en-US" sz="1600" kern="1200"/>
        </a:p>
      </dsp:txBody>
      <dsp:txXfrm>
        <a:off x="548837" y="3693446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E3500-C58B-42BE-854D-0ECBC61AE400}">
      <dsp:nvSpPr>
        <dsp:cNvPr id="0" name=""/>
        <dsp:cNvSpPr/>
      </dsp:nvSpPr>
      <dsp:spPr>
        <a:xfrm>
          <a:off x="0" y="23742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29F0-565E-412E-9672-9CB0597B8BF8}">
      <dsp:nvSpPr>
        <dsp:cNvPr id="0" name=""/>
        <dsp:cNvSpPr/>
      </dsp:nvSpPr>
      <dsp:spPr>
        <a:xfrm>
          <a:off x="525780" y="126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Ulcus </a:t>
          </a:r>
          <a:endParaRPr lang="en-US" sz="1600" kern="1200"/>
        </a:p>
      </dsp:txBody>
      <dsp:txXfrm>
        <a:off x="548837" y="24326"/>
        <a:ext cx="7314806" cy="426206"/>
      </dsp:txXfrm>
    </dsp:sp>
    <dsp:sp modelId="{BBC625D1-041F-4E1C-8387-9060C1064E09}">
      <dsp:nvSpPr>
        <dsp:cNvPr id="0" name=""/>
        <dsp:cNvSpPr/>
      </dsp:nvSpPr>
      <dsp:spPr>
        <a:xfrm>
          <a:off x="0" y="96318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50F14-112F-41E1-88D4-A229EA93B0C3}">
      <dsp:nvSpPr>
        <dsp:cNvPr id="0" name=""/>
        <dsp:cNvSpPr/>
      </dsp:nvSpPr>
      <dsp:spPr>
        <a:xfrm>
          <a:off x="525780" y="72702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Laktoseintolerans vs. cøliaki </a:t>
          </a:r>
          <a:endParaRPr lang="en-US" sz="1600" kern="1200"/>
        </a:p>
      </dsp:txBody>
      <dsp:txXfrm>
        <a:off x="548837" y="750086"/>
        <a:ext cx="7314806" cy="426206"/>
      </dsp:txXfrm>
    </dsp:sp>
    <dsp:sp modelId="{3672A2AE-2005-4A39-BFF2-F26A3046A11F}">
      <dsp:nvSpPr>
        <dsp:cNvPr id="0" name=""/>
        <dsp:cNvSpPr/>
      </dsp:nvSpPr>
      <dsp:spPr>
        <a:xfrm>
          <a:off x="0" y="168894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F5337-F790-49EE-8C5B-FBBDA2982AB8}">
      <dsp:nvSpPr>
        <dsp:cNvPr id="0" name=""/>
        <dsp:cNvSpPr/>
      </dsp:nvSpPr>
      <dsp:spPr>
        <a:xfrm>
          <a:off x="525780" y="145278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Inflammatorisk tarmsygdom – colitis ulcerosa vs. mb. Crohn  </a:t>
          </a:r>
          <a:endParaRPr lang="en-US" sz="1600" kern="1200"/>
        </a:p>
      </dsp:txBody>
      <dsp:txXfrm>
        <a:off x="548837" y="1475846"/>
        <a:ext cx="7314806" cy="426206"/>
      </dsp:txXfrm>
    </dsp:sp>
    <dsp:sp modelId="{2FF63EC2-EBF0-4627-96E2-427CA422BFDC}">
      <dsp:nvSpPr>
        <dsp:cNvPr id="0" name=""/>
        <dsp:cNvSpPr/>
      </dsp:nvSpPr>
      <dsp:spPr>
        <a:xfrm>
          <a:off x="0" y="2414709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600" kern="1200"/>
            <a:t>Appendicit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600" kern="1200"/>
            <a:t>GI blødning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600" kern="1200"/>
            <a:t>Ileus </a:t>
          </a:r>
          <a:endParaRPr lang="en-US" sz="1600" kern="1200"/>
        </a:p>
      </dsp:txBody>
      <dsp:txXfrm>
        <a:off x="0" y="2414709"/>
        <a:ext cx="10515600" cy="1209600"/>
      </dsp:txXfrm>
    </dsp:sp>
    <dsp:sp modelId="{870D3901-7D80-4223-960A-4884C9BAAA31}">
      <dsp:nvSpPr>
        <dsp:cNvPr id="0" name=""/>
        <dsp:cNvSpPr/>
      </dsp:nvSpPr>
      <dsp:spPr>
        <a:xfrm>
          <a:off x="525780" y="217854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Akut abdomen </a:t>
          </a:r>
          <a:endParaRPr lang="en-US" sz="1600" kern="1200"/>
        </a:p>
      </dsp:txBody>
      <dsp:txXfrm>
        <a:off x="548837" y="2201605"/>
        <a:ext cx="7314806" cy="426206"/>
      </dsp:txXfrm>
    </dsp:sp>
    <dsp:sp modelId="{5B6760E4-1449-42CA-AD69-F6744EEED8A3}">
      <dsp:nvSpPr>
        <dsp:cNvPr id="0" name=""/>
        <dsp:cNvSpPr/>
      </dsp:nvSpPr>
      <dsp:spPr>
        <a:xfrm>
          <a:off x="0" y="394686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25F02-961B-4F04-BF4E-14986952D3C0}">
      <dsp:nvSpPr>
        <dsp:cNvPr id="0" name=""/>
        <dsp:cNvSpPr/>
      </dsp:nvSpPr>
      <dsp:spPr>
        <a:xfrm>
          <a:off x="525780" y="371070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Colorektal cancer </a:t>
          </a:r>
          <a:endParaRPr lang="en-US" sz="1600" kern="1200"/>
        </a:p>
      </dsp:txBody>
      <dsp:txXfrm>
        <a:off x="548837" y="3733766"/>
        <a:ext cx="7314806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11E2E-F53C-440C-B6FA-54957A57752B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23BB7-8E3D-4CD0-8D6C-49E77FD1AFED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/>
            <a:t>Appendicit </a:t>
          </a:r>
          <a:endParaRPr lang="en-US" sz="4400" kern="1200"/>
        </a:p>
      </dsp:txBody>
      <dsp:txXfrm>
        <a:off x="383617" y="1447754"/>
        <a:ext cx="2847502" cy="1768010"/>
      </dsp:txXfrm>
    </dsp:sp>
    <dsp:sp modelId="{51C747FD-CFFF-47C0-8D87-FF1E177C60CC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6D95C-86B0-4FD0-98EA-85A636E3A4C4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/>
            <a:t>Ileus </a:t>
          </a:r>
          <a:endParaRPr lang="en-US" sz="4400" kern="1200"/>
        </a:p>
      </dsp:txBody>
      <dsp:txXfrm>
        <a:off x="3998355" y="1447754"/>
        <a:ext cx="2847502" cy="1768010"/>
      </dsp:txXfrm>
    </dsp:sp>
    <dsp:sp modelId="{3122B4A5-6922-4406-A64F-4F9E914DC038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4125-326B-4824-A177-5F29B51F1096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/>
            <a:t>GI blødning </a:t>
          </a:r>
          <a:endParaRPr lang="en-US" sz="4400" kern="1200"/>
        </a:p>
      </dsp:txBody>
      <dsp:txXfrm>
        <a:off x="7613092" y="1447754"/>
        <a:ext cx="2847502" cy="1768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6D0D0-39BB-42F0-B3AF-CD1EF7E9E00E}">
      <dsp:nvSpPr>
        <dsp:cNvPr id="0" name=""/>
        <dsp:cNvSpPr/>
      </dsp:nvSpPr>
      <dsp:spPr>
        <a:xfrm>
          <a:off x="0" y="41742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A47CC-6007-416A-8405-B3C74C33B226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Akut pankreatit </a:t>
          </a:r>
          <a:endParaRPr lang="en-US" sz="2400" kern="1200"/>
        </a:p>
      </dsp:txBody>
      <dsp:txXfrm>
        <a:off x="560365" y="97774"/>
        <a:ext cx="7291750" cy="639310"/>
      </dsp:txXfrm>
    </dsp:sp>
    <dsp:sp modelId="{30EBDC38-7197-4416-B23D-75481EDD5E91}">
      <dsp:nvSpPr>
        <dsp:cNvPr id="0" name=""/>
        <dsp:cNvSpPr/>
      </dsp:nvSpPr>
      <dsp:spPr>
        <a:xfrm>
          <a:off x="0" y="150606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771DA-46B7-4B5A-8E7F-AE3FE77D0281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Pancreascancer  </a:t>
          </a:r>
          <a:endParaRPr lang="en-US" sz="2400" kern="1200"/>
        </a:p>
      </dsp:txBody>
      <dsp:txXfrm>
        <a:off x="560365" y="1186414"/>
        <a:ext cx="7291750" cy="639310"/>
      </dsp:txXfrm>
    </dsp:sp>
    <dsp:sp modelId="{3B8DE98A-2417-4FB3-A84A-1FC4596D0143}">
      <dsp:nvSpPr>
        <dsp:cNvPr id="0" name=""/>
        <dsp:cNvSpPr/>
      </dsp:nvSpPr>
      <dsp:spPr>
        <a:xfrm>
          <a:off x="0" y="259470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8E997-A58D-42CB-B509-4AC2287E8B2E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Cirrose + komplikationer </a:t>
          </a:r>
          <a:endParaRPr lang="en-US" sz="2400" kern="1200"/>
        </a:p>
      </dsp:txBody>
      <dsp:txXfrm>
        <a:off x="560365" y="2275054"/>
        <a:ext cx="7291750" cy="639310"/>
      </dsp:txXfrm>
    </dsp:sp>
    <dsp:sp modelId="{54AADFB2-F66B-414C-8A21-6E361BDF8158}">
      <dsp:nvSpPr>
        <dsp:cNvPr id="0" name=""/>
        <dsp:cNvSpPr/>
      </dsp:nvSpPr>
      <dsp:spPr>
        <a:xfrm>
          <a:off x="0" y="368334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29A00-138B-40CA-8514-7792B9BF9A35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Galdesten </a:t>
          </a:r>
          <a:endParaRPr lang="en-US" sz="2400" kern="1200"/>
        </a:p>
      </dsp:txBody>
      <dsp:txXfrm>
        <a:off x="560365" y="3363694"/>
        <a:ext cx="7291750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8EAE5-8631-4B8C-985B-9556F5B5C0E6}">
      <dsp:nvSpPr>
        <dsp:cNvPr id="0" name=""/>
        <dsp:cNvSpPr/>
      </dsp:nvSpPr>
      <dsp:spPr>
        <a:xfrm>
          <a:off x="0" y="41742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675EC-C8C0-4975-99FF-9F26DFB07B00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Diabetes </a:t>
          </a:r>
          <a:endParaRPr lang="en-US" sz="2400" kern="1200"/>
        </a:p>
      </dsp:txBody>
      <dsp:txXfrm>
        <a:off x="560365" y="97774"/>
        <a:ext cx="7291750" cy="639310"/>
      </dsp:txXfrm>
    </dsp:sp>
    <dsp:sp modelId="{3D0F3DCB-1017-4ECA-9266-E80D49C6FFE8}">
      <dsp:nvSpPr>
        <dsp:cNvPr id="0" name=""/>
        <dsp:cNvSpPr/>
      </dsp:nvSpPr>
      <dsp:spPr>
        <a:xfrm>
          <a:off x="0" y="150606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B2228-18E3-4F3D-957C-C186643B1338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Thyroideasygdomme </a:t>
          </a:r>
          <a:endParaRPr lang="en-US" sz="2400" kern="1200"/>
        </a:p>
      </dsp:txBody>
      <dsp:txXfrm>
        <a:off x="560365" y="1186414"/>
        <a:ext cx="7291750" cy="639310"/>
      </dsp:txXfrm>
    </dsp:sp>
    <dsp:sp modelId="{AFCF3940-2682-415D-863C-7169CF3FB22F}">
      <dsp:nvSpPr>
        <dsp:cNvPr id="0" name=""/>
        <dsp:cNvSpPr/>
      </dsp:nvSpPr>
      <dsp:spPr>
        <a:xfrm>
          <a:off x="0" y="259470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BC642-23AC-4CA4-BB51-B77121EC1FF9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Anæmi </a:t>
          </a:r>
          <a:endParaRPr lang="en-US" sz="2400" kern="1200"/>
        </a:p>
      </dsp:txBody>
      <dsp:txXfrm>
        <a:off x="560365" y="2275054"/>
        <a:ext cx="7291750" cy="639310"/>
      </dsp:txXfrm>
    </dsp:sp>
    <dsp:sp modelId="{1FC7D242-062A-4566-A08F-DD21A3D66840}">
      <dsp:nvSpPr>
        <dsp:cNvPr id="0" name=""/>
        <dsp:cNvSpPr/>
      </dsp:nvSpPr>
      <dsp:spPr>
        <a:xfrm>
          <a:off x="0" y="368334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62C34-EAC3-4436-820F-7926B80A2421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Malign hæmatologi </a:t>
          </a:r>
          <a:endParaRPr lang="en-US" sz="2400" kern="1200"/>
        </a:p>
      </dsp:txBody>
      <dsp:txXfrm>
        <a:off x="560365" y="3363694"/>
        <a:ext cx="7291750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4727C-406F-4379-B742-F946DBF1B156}">
      <dsp:nvSpPr>
        <dsp:cNvPr id="0" name=""/>
        <dsp:cNvSpPr/>
      </dsp:nvSpPr>
      <dsp:spPr>
        <a:xfrm>
          <a:off x="0" y="33876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88B4E-2061-4561-8B4E-B9CCBF8BCBE0}">
      <dsp:nvSpPr>
        <dsp:cNvPr id="0" name=""/>
        <dsp:cNvSpPr/>
      </dsp:nvSpPr>
      <dsp:spPr>
        <a:xfrm>
          <a:off x="525780" y="146888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Nyresvigt</a:t>
          </a:r>
          <a:endParaRPr lang="en-US" sz="1300" kern="1200"/>
        </a:p>
      </dsp:txBody>
      <dsp:txXfrm>
        <a:off x="544514" y="165622"/>
        <a:ext cx="7323452" cy="346292"/>
      </dsp:txXfrm>
    </dsp:sp>
    <dsp:sp modelId="{CE8FFFBF-B233-4BD7-990B-0950D9FF4BB5}">
      <dsp:nvSpPr>
        <dsp:cNvPr id="0" name=""/>
        <dsp:cNvSpPr/>
      </dsp:nvSpPr>
      <dsp:spPr>
        <a:xfrm>
          <a:off x="0" y="92844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2676E-AD2C-4770-BC0F-A3E95513032D}">
      <dsp:nvSpPr>
        <dsp:cNvPr id="0" name=""/>
        <dsp:cNvSpPr/>
      </dsp:nvSpPr>
      <dsp:spPr>
        <a:xfrm>
          <a:off x="525780" y="73656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Cystenyrer</a:t>
          </a:r>
          <a:endParaRPr lang="en-US" sz="1300" kern="1200"/>
        </a:p>
      </dsp:txBody>
      <dsp:txXfrm>
        <a:off x="544514" y="755303"/>
        <a:ext cx="7323452" cy="346292"/>
      </dsp:txXfrm>
    </dsp:sp>
    <dsp:sp modelId="{F1797A94-2D11-4B4E-9983-78774193BAA6}">
      <dsp:nvSpPr>
        <dsp:cNvPr id="0" name=""/>
        <dsp:cNvSpPr/>
      </dsp:nvSpPr>
      <dsp:spPr>
        <a:xfrm>
          <a:off x="0" y="151812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CA7E2-FCF3-4924-877F-E37D2FF68ED1}">
      <dsp:nvSpPr>
        <dsp:cNvPr id="0" name=""/>
        <dsp:cNvSpPr/>
      </dsp:nvSpPr>
      <dsp:spPr>
        <a:xfrm>
          <a:off x="525780" y="132624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UVI </a:t>
          </a:r>
          <a:endParaRPr lang="en-US" sz="1300" kern="1200"/>
        </a:p>
      </dsp:txBody>
      <dsp:txXfrm>
        <a:off x="544514" y="1344983"/>
        <a:ext cx="7323452" cy="346292"/>
      </dsp:txXfrm>
    </dsp:sp>
    <dsp:sp modelId="{648C76A3-E8C2-410B-85BF-79EDB5702F7C}">
      <dsp:nvSpPr>
        <dsp:cNvPr id="0" name=""/>
        <dsp:cNvSpPr/>
      </dsp:nvSpPr>
      <dsp:spPr>
        <a:xfrm>
          <a:off x="0" y="210780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58FE5-9ED2-4E47-952F-F3CFAB2CFEAC}">
      <dsp:nvSpPr>
        <dsp:cNvPr id="0" name=""/>
        <dsp:cNvSpPr/>
      </dsp:nvSpPr>
      <dsp:spPr>
        <a:xfrm>
          <a:off x="525780" y="191592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Nyresten </a:t>
          </a:r>
          <a:endParaRPr lang="en-US" sz="1300" kern="1200"/>
        </a:p>
      </dsp:txBody>
      <dsp:txXfrm>
        <a:off x="544514" y="1934663"/>
        <a:ext cx="7323452" cy="346292"/>
      </dsp:txXfrm>
    </dsp:sp>
    <dsp:sp modelId="{061A74D4-90FD-48FC-8042-89742705E794}">
      <dsp:nvSpPr>
        <dsp:cNvPr id="0" name=""/>
        <dsp:cNvSpPr/>
      </dsp:nvSpPr>
      <dsp:spPr>
        <a:xfrm>
          <a:off x="0" y="269748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4E8DD-93A6-483A-A8F0-AB9925B5574B}">
      <dsp:nvSpPr>
        <dsp:cNvPr id="0" name=""/>
        <dsp:cNvSpPr/>
      </dsp:nvSpPr>
      <dsp:spPr>
        <a:xfrm>
          <a:off x="525780" y="250560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LUTS  </a:t>
          </a:r>
          <a:endParaRPr lang="en-US" sz="1300" kern="1200"/>
        </a:p>
      </dsp:txBody>
      <dsp:txXfrm>
        <a:off x="544514" y="2524343"/>
        <a:ext cx="7323452" cy="346292"/>
      </dsp:txXfrm>
    </dsp:sp>
    <dsp:sp modelId="{B474098E-7266-43E6-8FB8-5DAC91CFFDA8}">
      <dsp:nvSpPr>
        <dsp:cNvPr id="0" name=""/>
        <dsp:cNvSpPr/>
      </dsp:nvSpPr>
      <dsp:spPr>
        <a:xfrm>
          <a:off x="0" y="328716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CBCDB-1092-4F50-8841-BEDFAD885470}">
      <dsp:nvSpPr>
        <dsp:cNvPr id="0" name=""/>
        <dsp:cNvSpPr/>
      </dsp:nvSpPr>
      <dsp:spPr>
        <a:xfrm>
          <a:off x="525780" y="309528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Prostatacancer </a:t>
          </a:r>
          <a:endParaRPr lang="en-US" sz="1300" kern="1200"/>
        </a:p>
      </dsp:txBody>
      <dsp:txXfrm>
        <a:off x="544514" y="3114023"/>
        <a:ext cx="7323452" cy="346292"/>
      </dsp:txXfrm>
    </dsp:sp>
    <dsp:sp modelId="{0B4A0310-C1F9-4F0A-89FC-29C2F8860B9C}">
      <dsp:nvSpPr>
        <dsp:cNvPr id="0" name=""/>
        <dsp:cNvSpPr/>
      </dsp:nvSpPr>
      <dsp:spPr>
        <a:xfrm>
          <a:off x="0" y="387684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3B852-30C1-4018-A919-4F9D691FA5CC}">
      <dsp:nvSpPr>
        <dsp:cNvPr id="0" name=""/>
        <dsp:cNvSpPr/>
      </dsp:nvSpPr>
      <dsp:spPr>
        <a:xfrm>
          <a:off x="525780" y="368496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Urinvejscancer </a:t>
          </a:r>
          <a:endParaRPr lang="en-US" sz="1300" kern="1200"/>
        </a:p>
      </dsp:txBody>
      <dsp:txXfrm>
        <a:off x="544514" y="3703703"/>
        <a:ext cx="732345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6-03T16:37:0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  <inkml:brushProperty name="ignorePressure" value="0"/>
    </inkml:brush>
  </inkml:definitions>
  <inkml:trace contextRef="#ctx0" brushRef="#br0">1624 1015,'3'0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78330-58E2-4F22-A6E5-A82BDA4C4EA1}" type="datetimeFigureOut">
              <a:rPr lang="da-DK" smtClean="0"/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*Udenadslære: </a:t>
            </a:r>
            <a:endParaRPr lang="da-DK" dirty="0"/>
          </a:p>
          <a:p>
            <a:r>
              <a:rPr lang="da-DK" dirty="0"/>
              <a:t>Jeg forventer ikke at i kan eksakte antal/procenter el. lign, men i skal vide at fx prostatacancer er den hyppigste cancer hos mænd </a:t>
            </a:r>
            <a:endParaRPr lang="da-DK" dirty="0"/>
          </a:p>
          <a:p>
            <a:r>
              <a:rPr lang="da-DK" dirty="0"/>
              <a:t>Jeg spørger ikke til specifikke lægemidler eller operationsteknikker, men i skal kunne navne på de OP med rødt + hvad de bruges til + have en ide om hvorvidt det er en stor eller mindre OP. 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God at kigge på inden eksamen!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God at kigge på inden eksamen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Det er vigtigt at skelne mellem PCI og CABG både til eksamen og IRL!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Meget stor OP og mange flere forbehold post-OP og ift. genoptræning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det nogenlunde klart? </a:t>
            </a:r>
            <a:endParaRPr lang="da-DK" dirty="0"/>
          </a:p>
          <a:p>
            <a:r>
              <a:rPr lang="da-DK" dirty="0"/>
              <a:t>Ellers skal i bare tænke ”akut” hvis i får en pt. med vedvarende </a:t>
            </a:r>
            <a:r>
              <a:rPr lang="da-DK" dirty="0" err="1"/>
              <a:t>symp</a:t>
            </a:r>
            <a:r>
              <a:rPr lang="da-DK" dirty="0"/>
              <a:t>. der ikke svinder for hvile/</a:t>
            </a:r>
            <a:r>
              <a:rPr lang="da-DK" dirty="0" err="1"/>
              <a:t>nitro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Der er kommet ny GOLD ift. den der står i bogen!!!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skal ikke kunne denne udenad, bare vide at GOLD siger noget om sværhedsgraden af KOL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*Fx obs på om der spørges til årsager eller risikofaktorer!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KOL i </a:t>
            </a:r>
            <a:r>
              <a:rPr lang="da-DK" dirty="0" err="1"/>
              <a:t>exa</a:t>
            </a:r>
            <a:r>
              <a:rPr lang="da-DK" dirty="0"/>
              <a:t>: 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Milde </a:t>
            </a:r>
            <a:r>
              <a:rPr lang="da-DK" dirty="0" err="1"/>
              <a:t>exa</a:t>
            </a:r>
            <a:r>
              <a:rPr lang="da-DK" dirty="0"/>
              <a:t> kan behandles i AP 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Svære </a:t>
            </a:r>
            <a:r>
              <a:rPr lang="da-DK" dirty="0" err="1"/>
              <a:t>exa</a:t>
            </a:r>
            <a:r>
              <a:rPr lang="da-DK" dirty="0"/>
              <a:t> på SH – de er rigtig dårlige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BB981C-8DDF-2F40-9EC8-40CC4B51E6E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Astma i </a:t>
            </a:r>
            <a:r>
              <a:rPr lang="da-DK" dirty="0" err="1"/>
              <a:t>exa</a:t>
            </a:r>
            <a:r>
              <a:rPr lang="da-DK" dirty="0"/>
              <a:t> kan ende dødeligt!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3045-A2BF-42B2-B79E-0692D821345D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Asbest = </a:t>
            </a:r>
            <a:r>
              <a:rPr lang="da-DK" dirty="0" err="1"/>
              <a:t>lungeHINDE</a:t>
            </a:r>
            <a:r>
              <a:rPr lang="da-DK" dirty="0"/>
              <a:t> cancer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3045-A2BF-42B2-B79E-0692D821345D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N = </a:t>
            </a:r>
            <a:r>
              <a:rPr lang="da-DK" dirty="0" err="1"/>
              <a:t>noduli</a:t>
            </a:r>
            <a:r>
              <a:rPr lang="da-DK" dirty="0"/>
              <a:t> = lymfeknuder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3045-A2BF-42B2-B79E-0692D821345D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skal kunne LE </a:t>
            </a:r>
            <a:endParaRPr lang="da-DK" dirty="0"/>
          </a:p>
          <a:p>
            <a:r>
              <a:rPr lang="da-DK" dirty="0"/>
              <a:t>Hvis en blodprop opstår direkte i lungen hedder det trombose.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3045-A2BF-42B2-B79E-0692D821345D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Det skal i også have en forståelse for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3045-A2BF-42B2-B79E-0692D821345D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i="0" dirty="0"/>
              <a:t>Man må godt spise ost og smør (indeholder lidt eller ingen laktose)</a:t>
            </a:r>
            <a:endParaRPr lang="da-DK" i="0" dirty="0"/>
          </a:p>
          <a:p>
            <a:pPr>
              <a:lnSpc>
                <a:spcPct val="150000"/>
              </a:lnSpc>
            </a:pPr>
            <a:r>
              <a:rPr lang="da-DK" i="0" dirty="0"/>
              <a:t>Laktaseholdige kapsler kan købes i håndkøb på apoteker</a:t>
            </a:r>
            <a:endParaRPr lang="da-DK" i="0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Ellers tager vi lige et par gamle eksamensspørgsmål…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i med på forskellen mellem infektion og inflammation?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 fleste vil dø uden behandling </a:t>
            </a:r>
            <a:endParaRPr lang="da-DK" dirty="0"/>
          </a:p>
          <a:p>
            <a:r>
              <a:rPr lang="da-DK" dirty="0"/>
              <a:t>*Nogle få tilfælde kan behandles uden OP </a:t>
            </a:r>
            <a:endParaRPr lang="da-DK" dirty="0"/>
          </a:p>
          <a:p>
            <a:r>
              <a:rPr lang="da-DK" dirty="0"/>
              <a:t>Relativt høj dødelighed selv med OP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Inflammation – ikke infektion! </a:t>
            </a:r>
            <a:endParaRPr lang="da-DK" dirty="0"/>
          </a:p>
          <a:p>
            <a:r>
              <a:rPr lang="da-DK" dirty="0"/>
              <a:t>I skal have forståelse for at det kan være et alvorligt forløb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9141-BCC2-48D9-91BC-21C61405F07E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75% sidder i </a:t>
            </a:r>
            <a:r>
              <a:rPr lang="da-DK" dirty="0" err="1"/>
              <a:t>caput</a:t>
            </a:r>
            <a:r>
              <a:rPr lang="da-DK" dirty="0"/>
              <a:t> </a:t>
            </a:r>
            <a:endParaRPr lang="da-DK" dirty="0"/>
          </a:p>
          <a:p>
            <a:endParaRPr lang="da-DK" dirty="0"/>
          </a:p>
          <a:p>
            <a:r>
              <a:rPr lang="da-DK" dirty="0"/>
              <a:t>Generelt svært at diagnosticere – let at overse eller tro det er alt muligt andet mere fredeligt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9141-BCC2-48D9-91BC-21C61405F07E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Stor kompliceret OP </a:t>
            </a:r>
            <a:endParaRPr lang="da-DK" dirty="0"/>
          </a:p>
          <a:p>
            <a:r>
              <a:rPr lang="da-DK" dirty="0"/>
              <a:t>Kan kun bruges til cancer i </a:t>
            </a:r>
            <a:r>
              <a:rPr lang="da-DK" dirty="0" err="1"/>
              <a:t>caput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/>
              <a:t>I skal ikke kunne redegøre for hvordan den udføres, bare hvornår den bruges og at det er en stor og kompliceret OP.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9141-BCC2-48D9-91BC-21C61405F07E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9141-BCC2-48D9-91BC-21C61405F07E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Kommer sent i forløbet </a:t>
            </a:r>
            <a:r>
              <a:rPr lang="da-DK" dirty="0">
                <a:sym typeface="Wingdings" panose="05000000000000000000" pitchFamily="2" charset="2"/>
              </a:rPr>
              <a:t> stigmata = svært syge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9141-BCC2-48D9-91BC-21C61405F07E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 = B </a:t>
            </a:r>
            <a:endParaRPr lang="da-DK" dirty="0"/>
          </a:p>
          <a:p>
            <a:r>
              <a:rPr lang="da-DK" dirty="0"/>
              <a:t>2 = C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Mindre vigtigt – næste slide er vigtigere at fokusere på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*Galdestensanfald = Hvis stenen passerer fra galdeblæren og via galdevejene ud i tarmen </a:t>
            </a:r>
            <a:r>
              <a:rPr lang="da-DK" dirty="0">
                <a:sym typeface="Wingdings" panose="05000000000000000000" pitchFamily="2" charset="2"/>
              </a:rPr>
              <a:t></a:t>
            </a:r>
            <a:r>
              <a:rPr lang="da-DK" dirty="0"/>
              <a:t> anfald af kraftige smerter placeret under højre kurvatur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Varighed 1-2 timer og kan ledsages af kvalme og opkastninger.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Oftest udløst af fedtrige måltider – i december stiger antal indlæggelser…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D69141-BCC2-48D9-91BC-21C61405F07E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Diabetes mellitus = sød urin – i gammel tid smagte man på urinen !</a:t>
            </a:r>
            <a:endParaRPr lang="da-DK" dirty="0"/>
          </a:p>
          <a:p>
            <a:endParaRPr lang="da-DK" dirty="0"/>
          </a:p>
          <a:p>
            <a:r>
              <a:rPr lang="da-DK" dirty="0"/>
              <a:t>Hvorfor får man DM? </a:t>
            </a:r>
            <a:r>
              <a:rPr lang="da-DK" dirty="0" err="1"/>
              <a:t>Multifaktorielt</a:t>
            </a:r>
            <a:r>
              <a:rPr lang="da-DK" dirty="0"/>
              <a:t> </a:t>
            </a:r>
            <a:endParaRPr lang="da-DK" dirty="0"/>
          </a:p>
          <a:p>
            <a:endParaRPr lang="da-DK" dirty="0"/>
          </a:p>
          <a:p>
            <a:r>
              <a:rPr lang="da-DK" dirty="0"/>
              <a:t>Nogle vil aldrig få det selv om de lever af bacon og stjernemix </a:t>
            </a:r>
            <a:endParaRPr lang="da-DK" dirty="0"/>
          </a:p>
          <a:p>
            <a:r>
              <a:rPr lang="da-DK" dirty="0"/>
              <a:t>Andre vil få det uanset hvor sundt de spiser – genetik </a:t>
            </a:r>
            <a:endParaRPr lang="da-DK" dirty="0"/>
          </a:p>
          <a:p>
            <a:endParaRPr lang="da-DK" dirty="0"/>
          </a:p>
          <a:p>
            <a:r>
              <a:rPr lang="da-DK" dirty="0"/>
              <a:t>Medicininduceret: 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Prednisolon</a:t>
            </a:r>
            <a:r>
              <a:rPr lang="da-DK" dirty="0"/>
              <a:t>, HIV medicin – sikkert flere </a:t>
            </a:r>
            <a:endParaRPr lang="da-DK" dirty="0"/>
          </a:p>
          <a:p>
            <a:r>
              <a:rPr lang="da-DK" dirty="0"/>
              <a:t>- Vil oftest gå væk igen ved ophør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Insulin transporterer sukker ind i cellerne – hvis ingen insulin = højt BS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Syreforgiftning </a:t>
            </a:r>
            <a:endParaRPr lang="da-DK" dirty="0"/>
          </a:p>
          <a:p>
            <a:r>
              <a:rPr lang="da-DK" dirty="0"/>
              <a:t>- Kroppen prøver at vaske CO2 ud ved at </a:t>
            </a:r>
            <a:r>
              <a:rPr lang="da-DK" dirty="0" err="1"/>
              <a:t>hyerventilere</a:t>
            </a:r>
            <a:r>
              <a:rPr lang="da-DK" dirty="0"/>
              <a:t> som kompensation for metabolisk acidose </a:t>
            </a:r>
            <a:endParaRPr lang="da-DK" dirty="0"/>
          </a:p>
          <a:p>
            <a:r>
              <a:rPr lang="da-DK" dirty="0" err="1"/>
              <a:t>Foetor</a:t>
            </a:r>
            <a:r>
              <a:rPr lang="da-DK" dirty="0"/>
              <a:t> ex </a:t>
            </a:r>
            <a:r>
              <a:rPr lang="da-DK" dirty="0" err="1"/>
              <a:t>ore</a:t>
            </a:r>
            <a:r>
              <a:rPr lang="da-DK" dirty="0"/>
              <a:t> = Acetone-lugt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Det kaldes også </a:t>
            </a:r>
            <a:r>
              <a:rPr lang="da-DK" dirty="0" err="1"/>
              <a:t>insulinshock</a:t>
            </a:r>
            <a:r>
              <a:rPr lang="da-DK" dirty="0"/>
              <a:t>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Hvorfor dør man af det?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Hvis man har en pt. som har det dårligt, men man er i tvivl om det er pga. for højt eller for lavt BS – giver man så insulin eller </a:t>
            </a:r>
            <a:r>
              <a:rPr lang="da-DK" dirty="0" err="1"/>
              <a:t>glucose</a:t>
            </a:r>
            <a:r>
              <a:rPr lang="da-DK" dirty="0"/>
              <a:t>?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Kig efter </a:t>
            </a:r>
            <a:r>
              <a:rPr lang="da-DK" dirty="0" err="1"/>
              <a:t>glucagon</a:t>
            </a:r>
            <a:r>
              <a:rPr lang="da-DK" dirty="0"/>
              <a:t> pen – alle der får insulin bør have en – hvis ikke, så sukkerknald el. lign. hvis de ikke er helt bevidstløse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Pga. risiko for senkomplikationer bliver man ved </a:t>
            </a:r>
            <a:r>
              <a:rPr lang="da-DK" dirty="0" err="1"/>
              <a:t>diagnosetilspunktet</a:t>
            </a:r>
            <a:r>
              <a:rPr lang="da-DK" dirty="0"/>
              <a:t> tilbudt et kontrolforløb der indebærer: 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/>
              <a:t>Kontroller hver 3.-12. måned hos EL 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/>
              <a:t>Årligt øjenfoto 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/>
              <a:t>Fodterapeut 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/>
              <a:t>Diverse kommunale tilbud om træning, patientskole mv. 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Diabetesforeningen har også en masse tilbud.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må gerne have en ide om årsagerne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b="1" dirty="0"/>
              <a:t>Obs! Ikke det samme som nyrecyster</a:t>
            </a:r>
            <a:r>
              <a:rPr lang="da-DK" dirty="0"/>
              <a:t> – disse er hyppige og optræder hos 50% efter 50-årsalderen.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Er ufarlige og giver i reglen ikke symptomer.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Opdages tit tilfældigt på skanninger i anden forbindelse.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2DDED-C79C-42A0-B683-E92A3E6EC916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Oftest mikroskopisk hæmaturi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2DDED-C79C-42A0-B683-E92A3E6EC916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3 = A</a:t>
            </a:r>
            <a:endParaRPr lang="da-DK" dirty="0"/>
          </a:p>
          <a:p>
            <a:r>
              <a:rPr lang="da-DK" dirty="0"/>
              <a:t>4 = C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Behøver ikke altid CT, man kan fint se an.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2DDED-C79C-42A0-B683-E92A3E6EC916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2DDED-C79C-42A0-B683-E92A3E6EC916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PSA = prostata specifikt antigen (normalt under 4)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2DDED-C79C-42A0-B683-E92A3E6EC916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UG = urogenitalsystemet </a:t>
            </a:r>
            <a:endParaRPr lang="da-DK" dirty="0"/>
          </a:p>
          <a:p>
            <a:endParaRPr lang="da-DK" dirty="0"/>
          </a:p>
          <a:p>
            <a:r>
              <a:rPr lang="da-DK" dirty="0"/>
              <a:t>Det er kun de mandlige genitale cancere der er pensum for jer.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2DDED-C79C-42A0-B683-E92A3E6EC916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Vigtigt at skelne mellem mikroskopisk og makroskopisk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2DDED-C79C-42A0-B683-E92A3E6EC916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er stadig velkomne til at stille spørgsmål på mail frem til eksamen. </a:t>
            </a:r>
            <a:endParaRPr lang="da-DK" dirty="0"/>
          </a:p>
          <a:p>
            <a:r>
              <a:rPr lang="da-DK" dirty="0"/>
              <a:t>Bare husk at jeg ikke kan gøre noget ved pensum ;)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5 = A</a:t>
            </a:r>
            <a:endParaRPr lang="da-DK" dirty="0"/>
          </a:p>
          <a:p>
            <a:r>
              <a:rPr lang="da-DK" dirty="0"/>
              <a:t>6 = B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Nice to know kan også være eksamenssprgsmål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Og så forfra! </a:t>
            </a:r>
            <a:br>
              <a:rPr lang="da-DK" dirty="0"/>
            </a:br>
            <a:r>
              <a:rPr lang="en-US" altLang="da-DK" dirty="0"/>
              <a:t>Alert</a:t>
            </a:r>
            <a:endParaRPr lang="en-US" altLang="da-DK" dirty="0"/>
          </a:p>
          <a:p>
            <a:r>
              <a:rPr lang="en-US" altLang="da-DK" dirty="0"/>
              <a:t>Verbal/vocal</a:t>
            </a:r>
            <a:endParaRPr lang="en-US" altLang="da-DK" dirty="0"/>
          </a:p>
          <a:p>
            <a:r>
              <a:rPr lang="en-US" altLang="da-DK" dirty="0"/>
              <a:t>Pain</a:t>
            </a:r>
            <a:endParaRPr lang="en-US" altLang="da-DK" dirty="0"/>
          </a:p>
          <a:p>
            <a:r>
              <a:rPr lang="en-US" altLang="da-DK" dirty="0"/>
              <a:t>Unresponsive</a:t>
            </a:r>
            <a:endParaRPr lang="en-US" altLang="da-DK" dirty="0"/>
          </a:p>
          <a:p>
            <a:endParaRPr lang="en-US" alt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5AB6EF-1ACB-4D93-8C00-845F6E4CC4E0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  <a:endParaRPr lang="da-DK"/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  <a:endParaRPr lang="da-DK"/>
          </a:p>
          <a:p>
            <a:pPr lvl="1"/>
            <a:r>
              <a:rPr lang="da-DK"/>
              <a:t>Andet niveau</a:t>
            </a:r>
            <a:endParaRPr lang="da-DK"/>
          </a:p>
          <a:p>
            <a:pPr lvl="2"/>
            <a:r>
              <a:rPr lang="da-DK"/>
              <a:t>Tredje niveau</a:t>
            </a:r>
            <a:endParaRPr lang="da-DK"/>
          </a:p>
          <a:p>
            <a:pPr lvl="3"/>
            <a:r>
              <a:rPr lang="da-DK"/>
              <a:t>Fjerde niveau</a:t>
            </a:r>
            <a:endParaRPr lang="da-DK"/>
          </a:p>
          <a:p>
            <a:pPr lvl="4"/>
            <a:r>
              <a:rPr lang="da-DK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96782-6CA7-4355-BA36-B58B7B04D36F}" type="datetimeFigureOut">
              <a:rPr lang="da-DK" smtClean="0"/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F6C4D-A3EF-4698-9B5C-2CDD4A59609A}" type="slidenum">
              <a:rPr lang="da-DK" smtClean="0"/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5.tiff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5.tiff"/><Relationship Id="rId1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tiff"/><Relationship Id="rId2" Type="http://schemas.openxmlformats.org/officeDocument/2006/relationships/image" Target="../media/image45.png"/><Relationship Id="rId1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tiff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42.jpeg"/><Relationship Id="rId1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tiff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image" Target="../media/image11.tiff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1" Type="http://schemas.openxmlformats.org/officeDocument/2006/relationships/image" Target="../media/image12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jpe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Rectangle 20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anchor="b">
            <a:normAutofit/>
          </a:bodyPr>
          <a:lstStyle/>
          <a:p>
            <a:pPr algn="l"/>
            <a:r>
              <a:rPr lang="da-DK" sz="5400" b="1" dirty="0"/>
              <a:t>Undervisning UCL</a:t>
            </a:r>
            <a:endParaRPr lang="da-DK" sz="5400" b="1" dirty="0"/>
          </a:p>
        </p:txBody>
      </p:sp>
      <p:sp>
        <p:nvSpPr>
          <p:cNvPr id="2079" name="Rectangle 20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20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anchor="t">
            <a:normAutofit/>
          </a:bodyPr>
          <a:lstStyle/>
          <a:p>
            <a:pPr algn="l"/>
            <a:r>
              <a:rPr lang="da-DK" sz="3600" dirty="0">
                <a:solidFill>
                  <a:srgbClr val="FFFFFF"/>
                </a:solidFill>
              </a:rPr>
              <a:t>Medicin &amp; kirurgi</a:t>
            </a:r>
            <a:endParaRPr lang="da-DK" sz="3600" dirty="0">
              <a:solidFill>
                <a:srgbClr val="FFFFFF"/>
              </a:solidFill>
            </a:endParaRPr>
          </a:p>
          <a:p>
            <a:pPr algn="l"/>
            <a:r>
              <a:rPr lang="da-DK" sz="3600" dirty="0">
                <a:solidFill>
                  <a:srgbClr val="FFFFFF"/>
                </a:solidFill>
              </a:rPr>
              <a:t>Spørgetime </a:t>
            </a:r>
            <a:endParaRPr lang="da-DK" sz="3600" dirty="0">
              <a:solidFill>
                <a:srgbClr val="FFFFFF"/>
              </a:solidFill>
            </a:endParaRPr>
          </a:p>
        </p:txBody>
      </p:sp>
      <p:pic>
        <p:nvPicPr>
          <p:cNvPr id="2050" name="Picture 2" descr="Physical Therapy Memes to Celebrate PT Month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3907" y="1458758"/>
            <a:ext cx="5163022" cy="356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5" name="Rectangle 20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Operationsforløb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1600" dirty="0">
                <a:solidFill>
                  <a:srgbClr val="FF0000"/>
                </a:solidFill>
              </a:rPr>
              <a:t>ALLE kirurgiske indgreb medfører fysiologisk stress! </a:t>
            </a:r>
            <a:endParaRPr lang="da-DK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da-DK" sz="1600" dirty="0"/>
          </a:p>
          <a:p>
            <a:r>
              <a:rPr lang="da-DK" sz="1600" b="1" dirty="0"/>
              <a:t>Akutte operationer </a:t>
            </a:r>
            <a:endParaRPr lang="da-DK" sz="1600" b="1" dirty="0"/>
          </a:p>
          <a:p>
            <a:pPr lvl="1"/>
            <a:r>
              <a:rPr lang="da-DK" sz="1600" dirty="0"/>
              <a:t>Vital indikation</a:t>
            </a:r>
            <a:endParaRPr lang="da-DK" sz="1600" dirty="0"/>
          </a:p>
          <a:p>
            <a:pPr lvl="1"/>
            <a:r>
              <a:rPr lang="da-DK" sz="1600" dirty="0"/>
              <a:t>Samtykke behøves ikke </a:t>
            </a:r>
            <a:endParaRPr lang="da-DK" sz="1600" dirty="0"/>
          </a:p>
          <a:p>
            <a:pPr lvl="1"/>
            <a:r>
              <a:rPr lang="da-DK" sz="1600" dirty="0"/>
              <a:t>Fasteregler kan afviges </a:t>
            </a:r>
            <a:endParaRPr lang="da-DK" sz="1600" dirty="0"/>
          </a:p>
          <a:p>
            <a:pPr lvl="1"/>
            <a:r>
              <a:rPr lang="da-DK" sz="1600" dirty="0"/>
              <a:t>Øget mortalitet og morbiditet (dårligere udgangspunkt) </a:t>
            </a:r>
            <a:endParaRPr lang="da-DK" sz="1600" dirty="0"/>
          </a:p>
          <a:p>
            <a:pPr lvl="1"/>
            <a:endParaRPr lang="da-DK" sz="1600" dirty="0"/>
          </a:p>
          <a:p>
            <a:r>
              <a:rPr lang="da-DK" sz="1600" b="1" dirty="0" err="1"/>
              <a:t>Elektive</a:t>
            </a:r>
            <a:r>
              <a:rPr lang="da-DK" sz="1600" b="1" dirty="0"/>
              <a:t> operationer </a:t>
            </a:r>
            <a:endParaRPr lang="da-DK" sz="1600" b="1" dirty="0"/>
          </a:p>
          <a:p>
            <a:pPr lvl="1"/>
            <a:r>
              <a:rPr lang="da-DK" sz="1600" dirty="0"/>
              <a:t>Faste </a:t>
            </a:r>
            <a:endParaRPr lang="da-DK" sz="1600" dirty="0"/>
          </a:p>
          <a:p>
            <a:pPr lvl="1"/>
            <a:r>
              <a:rPr lang="da-DK" sz="1600" dirty="0"/>
              <a:t>Pausering af uhensigtsmæssig medicin </a:t>
            </a:r>
            <a:endParaRPr lang="da-DK" sz="1600" dirty="0"/>
          </a:p>
          <a:p>
            <a:pPr lvl="1"/>
            <a:r>
              <a:rPr lang="da-DK" sz="1600" dirty="0"/>
              <a:t>Standardiserede operationsforløb </a:t>
            </a:r>
            <a:endParaRPr lang="da-DK" sz="1600" dirty="0"/>
          </a:p>
          <a:p>
            <a:pPr lvl="2"/>
            <a:r>
              <a:rPr lang="da-DK" sz="1600" dirty="0"/>
              <a:t>Mindsker mortaliteten </a:t>
            </a:r>
            <a:endParaRPr lang="da-DK" sz="1600" dirty="0"/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6547" y="1219200"/>
            <a:ext cx="5191125" cy="4876800"/>
          </a:xfrm>
          <a:prstGeom prst="rect">
            <a:avLst/>
          </a:prstGeom>
        </p:spPr>
      </p:pic>
      <p:sp>
        <p:nvSpPr>
          <p:cNvPr id="4" name="Tekstfelt 3"/>
          <p:cNvSpPr txBox="1"/>
          <p:nvPr/>
        </p:nvSpPr>
        <p:spPr>
          <a:xfrm>
            <a:off x="1005840" y="6176963"/>
            <a:ext cx="10755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rgbClr val="FF0000"/>
                </a:solidFill>
              </a:rPr>
              <a:t>Husk at OP altid er en individuel vurdering som afhænger af bl.a. </a:t>
            </a:r>
            <a:r>
              <a:rPr lang="da-DK" sz="2400" b="1" dirty="0" err="1">
                <a:solidFill>
                  <a:srgbClr val="FF0000"/>
                </a:solidFill>
              </a:rPr>
              <a:t>comorbiditet</a:t>
            </a:r>
            <a:r>
              <a:rPr lang="da-DK" sz="2400" b="1" dirty="0">
                <a:solidFill>
                  <a:srgbClr val="FF0000"/>
                </a:solidFill>
              </a:rPr>
              <a:t>! </a:t>
            </a:r>
            <a:endParaRPr lang="da-DK" sz="2400" b="1" dirty="0">
              <a:solidFill>
                <a:srgbClr val="FF0000"/>
              </a:solidFill>
            </a:endParaRPr>
          </a:p>
          <a:p>
            <a:endParaRPr lang="da-DK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48690" y="365125"/>
            <a:ext cx="10405110" cy="1325563"/>
          </a:xfrm>
        </p:spPr>
        <p:txBody>
          <a:bodyPr/>
          <a:lstStyle/>
          <a:p>
            <a:r>
              <a:rPr lang="da-DK" dirty="0"/>
              <a:t>Operationskomplikationer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455420" y="1825625"/>
            <a:ext cx="9898380" cy="4351338"/>
          </a:xfrm>
        </p:spPr>
        <p:txBody>
          <a:bodyPr/>
          <a:lstStyle/>
          <a:p>
            <a:r>
              <a:rPr lang="da-DK" dirty="0">
                <a:solidFill>
                  <a:srgbClr val="FF0000"/>
                </a:solidFill>
              </a:rPr>
              <a:t>ALTID risiko for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Blødning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Infektion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Blodpropper </a:t>
            </a:r>
            <a:br>
              <a:rPr lang="da-DK" dirty="0">
                <a:solidFill>
                  <a:srgbClr val="FF0000"/>
                </a:solidFill>
              </a:rPr>
            </a:br>
            <a:endParaRPr lang="da-DK" dirty="0">
              <a:solidFill>
                <a:srgbClr val="FF0000"/>
              </a:solidFill>
            </a:endParaRPr>
          </a:p>
          <a:p>
            <a:r>
              <a:rPr lang="da-DK" dirty="0">
                <a:solidFill>
                  <a:schemeClr val="accent2"/>
                </a:solidFill>
              </a:rPr>
              <a:t>Ofte risiko for</a:t>
            </a:r>
            <a:endParaRPr lang="da-DK" dirty="0">
              <a:solidFill>
                <a:schemeClr val="accent2"/>
              </a:solidFill>
            </a:endParaRPr>
          </a:p>
          <a:p>
            <a:pPr lvl="1"/>
            <a:r>
              <a:rPr lang="da-DK" dirty="0">
                <a:solidFill>
                  <a:schemeClr val="accent2"/>
                </a:solidFill>
              </a:rPr>
              <a:t>Tryksår</a:t>
            </a:r>
            <a:endParaRPr lang="da-DK" dirty="0">
              <a:solidFill>
                <a:schemeClr val="accent2"/>
              </a:solidFill>
            </a:endParaRPr>
          </a:p>
          <a:p>
            <a:pPr lvl="1"/>
            <a:r>
              <a:rPr lang="da-DK" dirty="0">
                <a:solidFill>
                  <a:schemeClr val="accent2"/>
                </a:solidFill>
              </a:rPr>
              <a:t>Nerveskade </a:t>
            </a:r>
            <a:endParaRPr lang="da-DK" dirty="0">
              <a:solidFill>
                <a:schemeClr val="accent2"/>
              </a:solidFill>
            </a:endParaRPr>
          </a:p>
          <a:p>
            <a:pPr lvl="1"/>
            <a:r>
              <a:rPr lang="da-DK" dirty="0">
                <a:solidFill>
                  <a:schemeClr val="accent2"/>
                </a:solidFill>
              </a:rPr>
              <a:t>Kompartmentsyndrom </a:t>
            </a:r>
            <a:endParaRPr lang="da-DK" dirty="0">
              <a:solidFill>
                <a:schemeClr val="accent2"/>
              </a:solidFill>
            </a:endParaRPr>
          </a:p>
          <a:p>
            <a:pPr lvl="1"/>
            <a:r>
              <a:rPr lang="da-DK" dirty="0">
                <a:solidFill>
                  <a:schemeClr val="accent2"/>
                </a:solidFill>
              </a:rPr>
              <a:t>Delir </a:t>
            </a:r>
            <a:endParaRPr lang="da-DK" dirty="0">
              <a:solidFill>
                <a:schemeClr val="accent2"/>
              </a:solidFill>
            </a:endParaRPr>
          </a:p>
        </p:txBody>
      </p:sp>
      <p:pic>
        <p:nvPicPr>
          <p:cNvPr id="8194" name="Picture 2" descr="❗ Rødt Udråbstegn på JoyPixels 6.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70" y="1825625"/>
            <a:ext cx="4004310" cy="40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5" build="p"/>
      <p:bldP spid="3" grpI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ABCDE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700530"/>
            <a:ext cx="10515600" cy="479234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da-DK" dirty="0"/>
              <a:t>Det man dør af først kommer først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A = </a:t>
            </a:r>
            <a:r>
              <a:rPr lang="da-DK" b="1" dirty="0" err="1"/>
              <a:t>Airway</a:t>
            </a:r>
            <a:r>
              <a:rPr lang="da-DK" b="1" dirty="0"/>
              <a:t>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Fri og sikker luftvej? –&gt; Se, føl, lyt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B = </a:t>
            </a:r>
            <a:r>
              <a:rPr lang="da-DK" b="1" dirty="0" err="1"/>
              <a:t>Breathing</a:t>
            </a:r>
            <a:r>
              <a:rPr lang="da-DK" b="1" dirty="0"/>
              <a:t>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Vurdering af </a:t>
            </a:r>
            <a:r>
              <a:rPr lang="da-DK" dirty="0" err="1"/>
              <a:t>vejrtræking</a:t>
            </a:r>
            <a:r>
              <a:rPr lang="da-DK" dirty="0"/>
              <a:t> – behov for ilt? Andet?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C = </a:t>
            </a:r>
            <a:r>
              <a:rPr lang="da-DK" b="1" dirty="0" err="1"/>
              <a:t>Circulation</a:t>
            </a:r>
            <a:r>
              <a:rPr lang="da-DK" b="1" dirty="0"/>
              <a:t>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Tegn til akut blødning, </a:t>
            </a:r>
            <a:r>
              <a:rPr lang="da-DK" dirty="0" err="1"/>
              <a:t>shock</a:t>
            </a:r>
            <a:r>
              <a:rPr lang="da-DK" dirty="0"/>
              <a:t> eller sepsis?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Behov for blod/væske?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D = </a:t>
            </a:r>
            <a:r>
              <a:rPr lang="da-DK" b="1" dirty="0" err="1"/>
              <a:t>Disability</a:t>
            </a:r>
            <a:r>
              <a:rPr lang="da-DK" b="1" dirty="0"/>
              <a:t>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Tegn til hjerneskade/bevidsthedspåvirkning? </a:t>
            </a:r>
            <a:r>
              <a:rPr lang="da-DK" dirty="0">
                <a:sym typeface="Wingdings" panose="05000000000000000000" pitchFamily="2" charset="2"/>
              </a:rPr>
              <a:t> GCS/AVPU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Blodsukker, pupildifferens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E = </a:t>
            </a:r>
            <a:r>
              <a:rPr lang="da-DK" b="1" dirty="0" err="1"/>
              <a:t>Exposure</a:t>
            </a:r>
            <a:r>
              <a:rPr lang="da-DK" b="1" dirty="0"/>
              <a:t>/</a:t>
            </a:r>
            <a:r>
              <a:rPr lang="da-DK" b="1" dirty="0" err="1"/>
              <a:t>environment</a:t>
            </a:r>
            <a:r>
              <a:rPr lang="da-DK" b="1" dirty="0"/>
              <a:t>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Beskyttelse mod temperaturfald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Vurdering af mindre skader </a:t>
            </a:r>
            <a:endParaRPr lang="da-DK" dirty="0"/>
          </a:p>
        </p:txBody>
      </p:sp>
      <p:pic>
        <p:nvPicPr>
          <p:cNvPr id="9218" name="Picture 2" descr="Using the ABCDE approach for all critically unwell patients | British  Journal of Healthcare Assistant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585" y="1017270"/>
            <a:ext cx="4928044" cy="547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5" build="p"/>
      <p:bldP spid="3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532" y="1"/>
            <a:ext cx="10515600" cy="948690"/>
          </a:xfrm>
        </p:spPr>
        <p:txBody>
          <a:bodyPr/>
          <a:lstStyle/>
          <a:p>
            <a:r>
              <a:rPr lang="da-DK" dirty="0"/>
              <a:t>Symptomer på akutte tilstande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868" y="948691"/>
            <a:ext cx="9425940" cy="5852428"/>
          </a:xfrm>
          <a:prstGeom prst="rect">
            <a:avLst/>
          </a:prstGeom>
        </p:spPr>
      </p:pic>
      <p:pic>
        <p:nvPicPr>
          <p:cNvPr id="3" name="Picture 2" descr="❗ Rødt Udråbstegn på JoyPixels 6.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134" y="2480309"/>
            <a:ext cx="2400935" cy="240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s 3"/>
          <p:cNvSpPr/>
          <p:nvPr/>
        </p:nvSpPr>
        <p:spPr>
          <a:xfrm>
            <a:off x="2834640" y="1304925"/>
            <a:ext cx="7372985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2834640" y="2562860"/>
            <a:ext cx="7372985" cy="1141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2834640" y="3821430"/>
            <a:ext cx="7372985" cy="1059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2834640" y="4998085"/>
            <a:ext cx="7372985" cy="732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2834640" y="5798185"/>
            <a:ext cx="7372985" cy="91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bldLvl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Sepsis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da-DK" dirty="0"/>
          </a:p>
          <a:p>
            <a:r>
              <a:rPr lang="da-DK" dirty="0" err="1">
                <a:solidFill>
                  <a:srgbClr val="FF0000"/>
                </a:solidFill>
              </a:rPr>
              <a:t>Dysreguleret</a:t>
            </a:r>
            <a:r>
              <a:rPr lang="da-DK" dirty="0">
                <a:solidFill>
                  <a:srgbClr val="FF0000"/>
                </a:solidFill>
              </a:rPr>
              <a:t> respons på infektion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 err="1">
                <a:solidFill>
                  <a:srgbClr val="FF0000"/>
                </a:solidFill>
              </a:rPr>
              <a:t>Hypoperfusion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r>
              <a:rPr lang="da-DK" dirty="0"/>
              <a:t>I skal ikke kunne </a:t>
            </a:r>
            <a:r>
              <a:rPr lang="da-DK" dirty="0" err="1"/>
              <a:t>qSOFA</a:t>
            </a:r>
            <a:r>
              <a:rPr lang="da-DK" dirty="0"/>
              <a:t> udenad</a:t>
            </a:r>
            <a:endParaRPr lang="da-DK" dirty="0"/>
          </a:p>
          <a:p>
            <a:r>
              <a:rPr lang="da-DK" dirty="0"/>
              <a:t>Men i skal vide hvornår man skal mistænke sepsis og handle på det!</a:t>
            </a:r>
            <a:endParaRPr lang="da-DK" dirty="0"/>
          </a:p>
          <a:p>
            <a:pPr lvl="1"/>
            <a:r>
              <a:rPr lang="da-DK" dirty="0"/>
              <a:t>Infektion og 2+ point = mistænk sepsis!!!  </a:t>
            </a:r>
            <a:endParaRPr lang="da-DK" dirty="0"/>
          </a:p>
          <a:p>
            <a:pPr lvl="1"/>
            <a:r>
              <a:rPr lang="da-DK" dirty="0"/>
              <a:t>Kræver indlæggelse 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r="1011" b="-2"/>
          <a:stretch>
            <a:fillRect/>
          </a:stretch>
        </p:blipFill>
        <p:spPr>
          <a:xfrm>
            <a:off x="7463790" y="799148"/>
            <a:ext cx="3811905" cy="33714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Highlights fra undervisning – lektion 2 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Iskæmi + trombose/</a:t>
            </a:r>
            <a:r>
              <a:rPr lang="da-DK" dirty="0" err="1"/>
              <a:t>emboli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7105650" cy="4351338"/>
          </a:xfrm>
        </p:spPr>
        <p:txBody>
          <a:bodyPr>
            <a:normAutofit/>
          </a:bodyPr>
          <a:lstStyle/>
          <a:p>
            <a:r>
              <a:rPr lang="da-DK" dirty="0"/>
              <a:t>Kronisk iskæmi skyldes åreforkalkning</a:t>
            </a:r>
            <a:endParaRPr lang="da-DK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Hvornår er det kritisk iskæmi = hvilesmerter eller iskæmiske sår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KRAM (især rygestop!) </a:t>
            </a:r>
            <a:endParaRPr lang="da-DK" dirty="0"/>
          </a:p>
          <a:p>
            <a:pPr lvl="1"/>
            <a:r>
              <a:rPr lang="da-DK" dirty="0"/>
              <a:t>Behandlingsmuligheder </a:t>
            </a:r>
            <a:endParaRPr lang="da-DK" dirty="0"/>
          </a:p>
          <a:p>
            <a:pPr lvl="2"/>
            <a:r>
              <a:rPr lang="da-DK" dirty="0"/>
              <a:t>Medicinsk sekundærprofylakse (</a:t>
            </a:r>
            <a:r>
              <a:rPr lang="da-DK" dirty="0" err="1"/>
              <a:t>statin</a:t>
            </a:r>
            <a:r>
              <a:rPr lang="da-DK" dirty="0"/>
              <a:t>, </a:t>
            </a:r>
            <a:r>
              <a:rPr lang="da-DK" dirty="0" err="1"/>
              <a:t>magnyl</a:t>
            </a:r>
            <a:r>
              <a:rPr lang="da-DK" dirty="0"/>
              <a:t> mv.) </a:t>
            </a:r>
            <a:endParaRPr lang="da-DK" dirty="0"/>
          </a:p>
          <a:p>
            <a:pPr lvl="2"/>
            <a:r>
              <a:rPr lang="da-DK" dirty="0"/>
              <a:t>Kirurgi (</a:t>
            </a:r>
            <a:r>
              <a:rPr lang="da-DK" dirty="0" err="1"/>
              <a:t>t</a:t>
            </a:r>
            <a:r>
              <a:rPr lang="da-DK" sz="2000" dirty="0" err="1"/>
              <a:t>rombendarterektomi</a:t>
            </a:r>
            <a:r>
              <a:rPr lang="da-DK" sz="2000" dirty="0"/>
              <a:t> (TEA), ballonudvidelse (PCI), bypass, amputation)</a:t>
            </a:r>
            <a:endParaRPr lang="da-DK" sz="2000" dirty="0"/>
          </a:p>
          <a:p>
            <a:pPr lvl="2"/>
            <a:endParaRPr lang="da-DK" dirty="0"/>
          </a:p>
          <a:p>
            <a:r>
              <a:rPr lang="da-DK" dirty="0">
                <a:solidFill>
                  <a:srgbClr val="FF0000"/>
                </a:solidFill>
              </a:rPr>
              <a:t>Trombose vs. </a:t>
            </a:r>
            <a:r>
              <a:rPr lang="da-DK" dirty="0" err="1">
                <a:solidFill>
                  <a:srgbClr val="FF0000"/>
                </a:solidFill>
              </a:rPr>
              <a:t>emboli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/>
              <a:t>– det kan i! </a:t>
            </a:r>
            <a:endParaRPr lang="da-DK" dirty="0"/>
          </a:p>
          <a:p>
            <a:pPr lvl="1"/>
            <a:r>
              <a:rPr lang="da-DK" dirty="0"/>
              <a:t>Fx DVT vs. LE </a:t>
            </a:r>
            <a:endParaRPr lang="da-DK" dirty="0"/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7752" y="-58976"/>
            <a:ext cx="3584248" cy="4676696"/>
          </a:xfrm>
          <a:prstGeom prst="rect">
            <a:avLst/>
          </a:prstGeom>
        </p:spPr>
      </p:pic>
      <p:pic>
        <p:nvPicPr>
          <p:cNvPr id="4" name="Picture 7" descr="gangrene5_mod.jpg"/>
          <p:cNvPicPr>
            <a:picLocks noChangeAspect="1"/>
          </p:cNvPicPr>
          <p:nvPr/>
        </p:nvPicPr>
        <p:blipFill rotWithShape="1">
          <a:blip r:embed="rId2"/>
          <a:srcRect l="35212" r="22563" b="-1"/>
          <a:stretch>
            <a:fillRect/>
          </a:stretch>
        </p:blipFill>
        <p:spPr bwMode="auto">
          <a:xfrm rot="5400000">
            <a:off x="8707849" y="3373849"/>
            <a:ext cx="2403763" cy="4564539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t billede, der indeholder tekst, skærmbillede&#10;&#10;Automatisk genereret beskrivels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4184" b="2"/>
          <a:stretch>
            <a:fillRect/>
          </a:stretch>
        </p:blipFill>
        <p:spPr bwMode="auto">
          <a:xfrm>
            <a:off x="8257538" y="2511701"/>
            <a:ext cx="3934462" cy="374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1" cy="1325563"/>
          </a:xfrm>
        </p:spPr>
        <p:txBody>
          <a:bodyPr/>
          <a:lstStyle/>
          <a:p>
            <a:r>
              <a:rPr lang="da-DK" dirty="0" err="1"/>
              <a:t>Aortaaneurisme</a:t>
            </a:r>
            <a:r>
              <a:rPr lang="da-DK" dirty="0"/>
              <a:t>  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199" y="1451610"/>
            <a:ext cx="7419339" cy="524637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da-DK" sz="4000" b="1" dirty="0" err="1"/>
              <a:t>Aneurisme</a:t>
            </a:r>
            <a:r>
              <a:rPr lang="da-DK" sz="4000" dirty="0"/>
              <a:t> = udposning på et blodkar </a:t>
            </a:r>
            <a:endParaRPr lang="da-DK" sz="4000" dirty="0"/>
          </a:p>
          <a:p>
            <a:pPr>
              <a:lnSpc>
                <a:spcPct val="150000"/>
              </a:lnSpc>
            </a:pPr>
            <a:r>
              <a:rPr lang="da-DK" sz="4000" dirty="0">
                <a:solidFill>
                  <a:srgbClr val="FF0000"/>
                </a:solidFill>
              </a:rPr>
              <a:t>Som udgangspunkt asymptomatisk </a:t>
            </a:r>
            <a:br>
              <a:rPr lang="da-DK" sz="4000" dirty="0">
                <a:solidFill>
                  <a:srgbClr val="FF0000"/>
                </a:solidFill>
              </a:rPr>
            </a:br>
            <a:endParaRPr lang="da-DK" sz="4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4000" dirty="0" err="1">
                <a:solidFill>
                  <a:srgbClr val="FF0000"/>
                </a:solidFill>
              </a:rPr>
              <a:t>Aneurismet</a:t>
            </a:r>
            <a:r>
              <a:rPr lang="da-DK" sz="4000" dirty="0">
                <a:solidFill>
                  <a:srgbClr val="FF0000"/>
                </a:solidFill>
              </a:rPr>
              <a:t> i sig selv er ikke problemet - det er risikoen for ruptur</a:t>
            </a:r>
            <a:endParaRPr lang="da-DK" sz="4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4000" dirty="0">
                <a:solidFill>
                  <a:srgbClr val="FF0000"/>
                </a:solidFill>
              </a:rPr>
              <a:t>Ruptur uden operation har tæt på 100% mortalitet</a:t>
            </a:r>
            <a:br>
              <a:rPr lang="da-DK" sz="4000" dirty="0">
                <a:solidFill>
                  <a:srgbClr val="FF0000"/>
                </a:solidFill>
              </a:rPr>
            </a:br>
            <a:endParaRPr lang="da-DK" sz="4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4000" b="1" dirty="0">
                <a:solidFill>
                  <a:srgbClr val="FF0000"/>
                </a:solidFill>
              </a:rPr>
              <a:t>Behandling</a:t>
            </a:r>
            <a:r>
              <a:rPr lang="da-DK" sz="4000" dirty="0">
                <a:solidFill>
                  <a:srgbClr val="FF0000"/>
                </a:solidFill>
              </a:rPr>
              <a:t> = operation </a:t>
            </a:r>
            <a:r>
              <a:rPr lang="da-DK" sz="2900" dirty="0"/>
              <a:t>(når risikoen for ruptur overstiger risikoen ved operation)</a:t>
            </a:r>
            <a:endParaRPr lang="da-DK" sz="2900" dirty="0"/>
          </a:p>
          <a:p>
            <a:pPr lvl="1">
              <a:lnSpc>
                <a:spcPct val="150000"/>
              </a:lnSpc>
            </a:pPr>
            <a:r>
              <a:rPr lang="da-DK" sz="4000" dirty="0"/>
              <a:t>Åben kirurgi med klemmer på begge sider af </a:t>
            </a:r>
            <a:r>
              <a:rPr lang="da-DK" sz="4000" dirty="0" err="1"/>
              <a:t>aneurismet</a:t>
            </a:r>
            <a:r>
              <a:rPr lang="da-DK" sz="4000" dirty="0"/>
              <a:t> og indsættelse af graft</a:t>
            </a:r>
            <a:endParaRPr lang="da-DK" sz="4000" dirty="0"/>
          </a:p>
          <a:p>
            <a:pPr lvl="1">
              <a:lnSpc>
                <a:spcPct val="150000"/>
              </a:lnSpc>
            </a:pPr>
            <a:r>
              <a:rPr lang="da-DK" sz="4000" dirty="0"/>
              <a:t>Endovaskulært, hvor man går ind med kateter og placerer stent</a:t>
            </a:r>
            <a:endParaRPr lang="da-DK" sz="4000" dirty="0"/>
          </a:p>
          <a:p>
            <a:pPr>
              <a:lnSpc>
                <a:spcPct val="150000"/>
              </a:lnSpc>
            </a:pPr>
            <a:endParaRPr lang="da-DK" sz="2900" dirty="0"/>
          </a:p>
          <a:p>
            <a:pPr>
              <a:lnSpc>
                <a:spcPct val="150000"/>
              </a:lnSpc>
            </a:pPr>
            <a:endParaRPr lang="da-DK" sz="2800" dirty="0"/>
          </a:p>
          <a:p>
            <a:pPr>
              <a:lnSpc>
                <a:spcPct val="150000"/>
              </a:lnSpc>
            </a:pPr>
            <a:endParaRPr lang="da-DK" sz="2800" dirty="0"/>
          </a:p>
          <a:p>
            <a:endParaRPr lang="da-DK" dirty="0"/>
          </a:p>
        </p:txBody>
      </p:sp>
      <p:pic>
        <p:nvPicPr>
          <p:cNvPr id="4" name="Picture 2" descr="Aortaaneurismer, definition af - Lægehåndbogen på sundhed.d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72157" y="160020"/>
            <a:ext cx="4919843" cy="243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r="5800" b="4141"/>
          <a:stretch>
            <a:fillRect/>
          </a:stretch>
        </p:blipFill>
        <p:spPr>
          <a:xfrm rot="5400000">
            <a:off x="8092440" y="2170291"/>
            <a:ext cx="5414010" cy="25174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Aortadissektion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171701"/>
            <a:ext cx="8945880" cy="4321174"/>
          </a:xfrm>
        </p:spPr>
        <p:txBody>
          <a:bodyPr>
            <a:normAutofit/>
          </a:bodyPr>
          <a:lstStyle/>
          <a:p>
            <a:r>
              <a:rPr lang="da-DK" sz="2000" dirty="0"/>
              <a:t>Skyldes en </a:t>
            </a:r>
            <a:r>
              <a:rPr lang="da-DK" sz="2000" dirty="0">
                <a:solidFill>
                  <a:srgbClr val="FF0000"/>
                </a:solidFill>
              </a:rPr>
              <a:t>rift i det inderste lag i karvæggen</a:t>
            </a:r>
            <a:r>
              <a:rPr lang="da-DK" sz="2000" dirty="0"/>
              <a:t>, hvor blod kan komme ind mellem lagene</a:t>
            </a:r>
            <a:endParaRPr lang="da-DK" sz="2000" dirty="0"/>
          </a:p>
          <a:p>
            <a:pPr lvl="1"/>
            <a:r>
              <a:rPr lang="da-DK" sz="1800" dirty="0">
                <a:solidFill>
                  <a:srgbClr val="FF0000"/>
                </a:solidFill>
              </a:rPr>
              <a:t>Falsk lumen </a:t>
            </a:r>
            <a:br>
              <a:rPr lang="da-DK" sz="2000" dirty="0"/>
            </a:br>
            <a:endParaRPr lang="da-DK" sz="2000" dirty="0"/>
          </a:p>
          <a:p>
            <a:pPr>
              <a:lnSpc>
                <a:spcPct val="110000"/>
              </a:lnSpc>
            </a:pPr>
            <a:r>
              <a:rPr lang="da-DK" sz="2000" b="1" dirty="0"/>
              <a:t>Symptomer </a:t>
            </a:r>
            <a:endParaRPr lang="da-DK" sz="2000" dirty="0"/>
          </a:p>
          <a:p>
            <a:pPr lvl="1">
              <a:lnSpc>
                <a:spcPct val="110000"/>
              </a:lnSpc>
            </a:pPr>
            <a:r>
              <a:rPr lang="da-DK" sz="1800" dirty="0">
                <a:solidFill>
                  <a:srgbClr val="FF0000"/>
                </a:solidFill>
              </a:rPr>
              <a:t>Akutte brystsmerter </a:t>
            </a:r>
            <a:endParaRPr lang="da-DK" sz="18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800" dirty="0">
                <a:solidFill>
                  <a:srgbClr val="FF0000"/>
                </a:solidFill>
              </a:rPr>
              <a:t>Ofte udstråling til ryg</a:t>
            </a:r>
            <a:r>
              <a:rPr lang="da-DK" sz="1800" dirty="0"/>
              <a:t>, mellem skulderbladene, op i kæben eller ud i armene</a:t>
            </a:r>
            <a:endParaRPr lang="da-DK" sz="1800" dirty="0"/>
          </a:p>
          <a:p>
            <a:pPr>
              <a:lnSpc>
                <a:spcPct val="110000"/>
              </a:lnSpc>
            </a:pPr>
            <a:r>
              <a:rPr lang="da-DK" sz="2000" dirty="0"/>
              <a:t>Behandling afhænger af typen (type A eller B – aorta ascendens eller </a:t>
            </a:r>
            <a:r>
              <a:rPr lang="da-DK" sz="2000" dirty="0" err="1"/>
              <a:t>descendens</a:t>
            </a:r>
            <a:r>
              <a:rPr lang="da-DK" sz="2000" dirty="0"/>
              <a:t>)</a:t>
            </a:r>
            <a:endParaRPr lang="da-DK" sz="2000" dirty="0"/>
          </a:p>
          <a:p>
            <a:pPr lvl="1">
              <a:lnSpc>
                <a:spcPct val="110000"/>
              </a:lnSpc>
            </a:pPr>
            <a:r>
              <a:rPr lang="da-DK" sz="1800" dirty="0">
                <a:solidFill>
                  <a:srgbClr val="FF0000"/>
                </a:solidFill>
              </a:rPr>
              <a:t>Altid operation </a:t>
            </a:r>
            <a:endParaRPr lang="da-DK" sz="18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da-DK" sz="2000" dirty="0">
                <a:solidFill>
                  <a:srgbClr val="FF0000"/>
                </a:solidFill>
              </a:rPr>
              <a:t>Tilstanden er alvorlig og med høj dødelighed</a:t>
            </a:r>
            <a:endParaRPr lang="da-DK" sz="2000" dirty="0">
              <a:solidFill>
                <a:srgbClr val="FF0000"/>
              </a:solidFill>
            </a:endParaRPr>
          </a:p>
          <a:p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10312400" y="6445250"/>
              <a:ext cx="19050" cy="3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10312400" y="6445250"/>
                <a:ext cx="1905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Carotisstenose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da-DK" sz="2800" dirty="0"/>
              <a:t>Forsnævring af </a:t>
            </a:r>
            <a:r>
              <a:rPr lang="da-DK" sz="2800" i="1" dirty="0"/>
              <a:t>a. </a:t>
            </a:r>
            <a:r>
              <a:rPr lang="da-DK" sz="2800" i="1" dirty="0" err="1"/>
              <a:t>carotis</a:t>
            </a:r>
            <a:r>
              <a:rPr lang="da-DK" sz="2800" i="1" dirty="0"/>
              <a:t> </a:t>
            </a:r>
            <a:r>
              <a:rPr lang="da-DK" sz="2800" i="1" dirty="0" err="1"/>
              <a:t>interna</a:t>
            </a:r>
            <a:r>
              <a:rPr lang="da-DK" sz="2800" i="1" dirty="0"/>
              <a:t> (oftest)</a:t>
            </a:r>
            <a:r>
              <a:rPr lang="da-DK" sz="2800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Kronisk nedsat blodforsyning til hjernen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sz="2800" dirty="0"/>
              <a:t>Hyppig årsag til </a:t>
            </a:r>
            <a:r>
              <a:rPr lang="da-DK" sz="2800" dirty="0" err="1">
                <a:solidFill>
                  <a:srgbClr val="FF0000"/>
                </a:solidFill>
              </a:rPr>
              <a:t>apoplexi</a:t>
            </a:r>
            <a:r>
              <a:rPr lang="da-DK" sz="2800" dirty="0">
                <a:solidFill>
                  <a:srgbClr val="FF0000"/>
                </a:solidFill>
              </a:rPr>
              <a:t> og TIA </a:t>
            </a:r>
            <a:endParaRPr lang="da-DK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800" b="1" dirty="0"/>
              <a:t>Behandling</a:t>
            </a:r>
            <a:endParaRPr lang="da-DK" sz="2800" dirty="0"/>
          </a:p>
          <a:p>
            <a:pPr lvl="1">
              <a:lnSpc>
                <a:spcPct val="150000"/>
              </a:lnSpc>
            </a:pPr>
            <a:r>
              <a:rPr lang="da-DK" dirty="0" err="1"/>
              <a:t>Trombendarektomi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Stent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Blodfortyndende/pladehæmmer profylaktisk 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8729" y="1690688"/>
            <a:ext cx="5213271" cy="49528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Slide Background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1" name="Rectangle 30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da-DK" sz="4000"/>
              <a:t>Dagens agenda</a:t>
            </a:r>
            <a:endParaRPr lang="da-DK" sz="400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/>
          </a:bodyPr>
          <a:lstStyle/>
          <a:p>
            <a:r>
              <a:rPr lang="da-DK" sz="1900" dirty="0"/>
              <a:t>Eksamen - overordnet </a:t>
            </a:r>
            <a:endParaRPr lang="da-DK" sz="1900" dirty="0"/>
          </a:p>
          <a:p>
            <a:r>
              <a:rPr lang="da-DK" sz="1900" dirty="0"/>
              <a:t>Er der noget i gerne vil have gennemgået? </a:t>
            </a:r>
            <a:endParaRPr lang="da-DK" sz="1900" dirty="0"/>
          </a:p>
          <a:p>
            <a:pPr lvl="1"/>
            <a:r>
              <a:rPr lang="da-DK" sz="1900" dirty="0"/>
              <a:t>Spørgsmål? </a:t>
            </a:r>
            <a:endParaRPr lang="da-DK" sz="1900" dirty="0"/>
          </a:p>
          <a:p>
            <a:r>
              <a:rPr lang="da-DK" sz="1900" dirty="0"/>
              <a:t>Highlights fra undervisningen </a:t>
            </a:r>
            <a:endParaRPr lang="da-DK" sz="1900" dirty="0"/>
          </a:p>
          <a:p>
            <a:pPr lvl="1"/>
            <a:r>
              <a:rPr lang="da-DK" sz="1900" dirty="0"/>
              <a:t>Fokuspunkter til eksamen</a:t>
            </a:r>
            <a:endParaRPr lang="da-DK" sz="1900" dirty="0"/>
          </a:p>
          <a:p>
            <a:r>
              <a:rPr lang="da-DK" sz="1900" dirty="0"/>
              <a:t>Afsluttende spørgsmål?  </a:t>
            </a:r>
            <a:endParaRPr lang="da-DK" sz="1900" dirty="0"/>
          </a:p>
        </p:txBody>
      </p:sp>
      <p:pic>
        <p:nvPicPr>
          <p:cNvPr id="3074" name="Picture 2" descr="physical therapy memes | ... think I do / what I really do meme for physical  therapy students | Physical therapy, Physical therapy humor, Physical  therapy studen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8479" y="2321476"/>
            <a:ext cx="5566410" cy="374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Hypertension, AFLI og hjertesvigt 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endParaRPr lang="da-DK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00025" y="1489162"/>
          <a:ext cx="11791950" cy="5024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481"/>
                <a:gridCol w="2324433"/>
                <a:gridCol w="2205839"/>
                <a:gridCol w="1620581"/>
                <a:gridCol w="2170806"/>
                <a:gridCol w="1908810"/>
              </a:tblGrid>
              <a:tr h="1031872">
                <a:tc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Symptomer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Karakteristika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Risikofaktorer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Behandling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Komplikationer</a:t>
                      </a:r>
                      <a:endParaRPr lang="da-DK" dirty="0"/>
                    </a:p>
                  </a:txBody>
                  <a:tcPr/>
                </a:tc>
              </a:tr>
              <a:tr h="1031872">
                <a:tc>
                  <a:txBody>
                    <a:bodyPr/>
                    <a:lstStyle/>
                    <a:p>
                      <a:r>
                        <a:rPr lang="da-DK" dirty="0"/>
                        <a:t>Hypertension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Oftest asymptomatisk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Normalt &lt;140/90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Alder, genetik 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KRAM </a:t>
                      </a:r>
                      <a:endParaRPr lang="da-DK" dirty="0"/>
                    </a:p>
                    <a:p>
                      <a:r>
                        <a:rPr lang="da-DK" dirty="0" err="1"/>
                        <a:t>Antihypertensiva</a:t>
                      </a:r>
                      <a:r>
                        <a:rPr lang="da-DK" dirty="0"/>
                        <a:t> 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Organpåvirking</a:t>
                      </a:r>
                      <a:r>
                        <a:rPr lang="da-DK" dirty="0"/>
                        <a:t> (hjertesvigt, nyresvigt mv.)</a:t>
                      </a:r>
                      <a:endParaRPr lang="da-DK" dirty="0"/>
                    </a:p>
                  </a:txBody>
                  <a:tcPr/>
                </a:tc>
              </a:tr>
              <a:tr h="1771799">
                <a:tc>
                  <a:txBody>
                    <a:bodyPr/>
                    <a:lstStyle/>
                    <a:p>
                      <a:r>
                        <a:rPr lang="da-DK" dirty="0"/>
                        <a:t>AFLI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Hjertebanken </a:t>
                      </a:r>
                      <a:endParaRPr lang="da-DK" dirty="0"/>
                    </a:p>
                    <a:p>
                      <a:r>
                        <a:rPr lang="da-DK" dirty="0"/>
                        <a:t>Svimmelhed </a:t>
                      </a:r>
                      <a:endParaRPr lang="da-DK" dirty="0"/>
                    </a:p>
                    <a:p>
                      <a:r>
                        <a:rPr lang="da-DK" dirty="0"/>
                        <a:t>Åndenød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Ingen sikre p-takker på EKG </a:t>
                      </a:r>
                      <a:endParaRPr lang="da-DK" dirty="0"/>
                    </a:p>
                    <a:p>
                      <a:r>
                        <a:rPr lang="da-DK" dirty="0"/>
                        <a:t>Uregelmæssig puls 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Alder </a:t>
                      </a:r>
                      <a:endParaRPr lang="da-DK" dirty="0"/>
                    </a:p>
                    <a:p>
                      <a:r>
                        <a:rPr lang="da-DK" dirty="0"/>
                        <a:t>Mandligt køn </a:t>
                      </a:r>
                      <a:endParaRPr lang="da-DK" dirty="0"/>
                    </a:p>
                    <a:p>
                      <a:r>
                        <a:rPr lang="da-DK" dirty="0"/>
                        <a:t>Hypertension </a:t>
                      </a:r>
                      <a:endParaRPr lang="da-DK" dirty="0"/>
                    </a:p>
                    <a:p>
                      <a:r>
                        <a:rPr lang="da-DK" dirty="0"/>
                        <a:t>Hjertesygdom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Antikoagulantia</a:t>
                      </a:r>
                      <a:r>
                        <a:rPr lang="da-DK" dirty="0"/>
                        <a:t> </a:t>
                      </a:r>
                      <a:endParaRPr lang="da-DK" dirty="0"/>
                    </a:p>
                    <a:p>
                      <a:r>
                        <a:rPr lang="da-DK" dirty="0" err="1"/>
                        <a:t>Antiarytmika</a:t>
                      </a:r>
                      <a:r>
                        <a:rPr lang="da-DK" dirty="0"/>
                        <a:t> </a:t>
                      </a:r>
                      <a:endParaRPr lang="da-DK" dirty="0"/>
                    </a:p>
                    <a:p>
                      <a:r>
                        <a:rPr lang="da-DK" dirty="0"/>
                        <a:t>Frekvensregulerende </a:t>
                      </a:r>
                      <a:endParaRPr lang="da-DK" dirty="0"/>
                    </a:p>
                    <a:p>
                      <a:r>
                        <a:rPr lang="da-DK" dirty="0"/>
                        <a:t>Ablation </a:t>
                      </a:r>
                      <a:endParaRPr lang="da-DK" dirty="0"/>
                    </a:p>
                    <a:p>
                      <a:r>
                        <a:rPr lang="da-DK" dirty="0"/>
                        <a:t>DC konvertering</a:t>
                      </a:r>
                      <a:endParaRPr lang="da-DK" dirty="0"/>
                    </a:p>
                    <a:p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 err="1"/>
                        <a:t>Trombeembolier</a:t>
                      </a:r>
                      <a:r>
                        <a:rPr lang="da-DK" dirty="0"/>
                        <a:t> til hjernen </a:t>
                      </a:r>
                      <a:endParaRPr lang="da-DK" dirty="0"/>
                    </a:p>
                  </a:txBody>
                  <a:tcPr/>
                </a:tc>
              </a:tr>
              <a:tr h="1046972">
                <a:tc>
                  <a:txBody>
                    <a:bodyPr/>
                    <a:lstStyle/>
                    <a:p>
                      <a:r>
                        <a:rPr lang="da-DK" dirty="0"/>
                        <a:t>Hjertesvigt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Åndenød</a:t>
                      </a:r>
                      <a:endParaRPr lang="da-DK" dirty="0"/>
                    </a:p>
                    <a:p>
                      <a:r>
                        <a:rPr lang="da-DK" dirty="0"/>
                        <a:t>Træthed </a:t>
                      </a:r>
                      <a:endParaRPr lang="da-DK" dirty="0"/>
                    </a:p>
                    <a:p>
                      <a:r>
                        <a:rPr lang="da-DK" dirty="0"/>
                        <a:t>Ødemer 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Diagnosticeres vha. EKKO 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Alder</a:t>
                      </a:r>
                      <a:endParaRPr lang="da-DK" dirty="0"/>
                    </a:p>
                    <a:p>
                      <a:r>
                        <a:rPr lang="da-DK" dirty="0"/>
                        <a:t>Hypertension </a:t>
                      </a:r>
                      <a:endParaRPr lang="da-DK" dirty="0"/>
                    </a:p>
                    <a:p>
                      <a:r>
                        <a:rPr lang="da-DK" dirty="0" err="1"/>
                        <a:t>Dyslipidæmi</a:t>
                      </a:r>
                      <a:r>
                        <a:rPr lang="da-DK" dirty="0"/>
                        <a:t> </a:t>
                      </a:r>
                      <a:endParaRPr lang="da-DK" dirty="0"/>
                    </a:p>
                    <a:p>
                      <a:r>
                        <a:rPr lang="da-DK" dirty="0"/>
                        <a:t>KRAM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Specialistopgave</a:t>
                      </a:r>
                      <a:endParaRPr lang="da-D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Lugeødem </a:t>
                      </a:r>
                      <a:endParaRPr lang="da-DK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❗ Rødt Udråbstegn på JoyPixels 6.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56" y="28663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Iskæmisk hjertesygdom 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1690688"/>
            <a:ext cx="9972675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0399" y="307442"/>
            <a:ext cx="8186951" cy="608342"/>
          </a:xfrm>
        </p:spPr>
        <p:txBody>
          <a:bodyPr anchor="t">
            <a:normAutofit/>
          </a:bodyPr>
          <a:lstStyle/>
          <a:p>
            <a:r>
              <a:rPr lang="da-DK" sz="3200" dirty="0"/>
              <a:t>Iskæmisk hjertesygdom – Stabil angina pectoris</a:t>
            </a:r>
            <a:endParaRPr lang="da-DK" sz="32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61840" y="1394461"/>
            <a:ext cx="6039010" cy="53721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da-DK" sz="1900" b="1" dirty="0"/>
              <a:t>Diagnostik = sygehistorie og </a:t>
            </a:r>
            <a:r>
              <a:rPr lang="da-DK" sz="1900" b="1" dirty="0" err="1"/>
              <a:t>paraklinik</a:t>
            </a:r>
            <a:endParaRPr lang="da-DK" sz="1900" b="1" dirty="0"/>
          </a:p>
          <a:p>
            <a:pPr lvl="1">
              <a:lnSpc>
                <a:spcPct val="120000"/>
              </a:lnSpc>
            </a:pPr>
            <a:r>
              <a:rPr lang="da-DK" sz="1900" dirty="0"/>
              <a:t>EKG i hvile oftest normalt</a:t>
            </a:r>
            <a:endParaRPr lang="da-DK" sz="1900" dirty="0"/>
          </a:p>
          <a:p>
            <a:pPr lvl="1">
              <a:lnSpc>
                <a:spcPct val="120000"/>
              </a:lnSpc>
            </a:pPr>
            <a:r>
              <a:rPr lang="da-DK" sz="1900" dirty="0"/>
              <a:t>EKKO oftest normal </a:t>
            </a:r>
            <a:endParaRPr lang="da-DK" sz="1900" dirty="0"/>
          </a:p>
          <a:p>
            <a:pPr lvl="1">
              <a:lnSpc>
                <a:spcPct val="120000"/>
              </a:lnSpc>
            </a:pPr>
            <a:r>
              <a:rPr lang="da-DK" sz="1900" dirty="0">
                <a:solidFill>
                  <a:srgbClr val="FF0000"/>
                </a:solidFill>
              </a:rPr>
              <a:t>KAG og/eller hjerte-CT oftest med forkalkninger/stenoser </a:t>
            </a:r>
            <a:endParaRPr lang="da-DK" sz="19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1900" b="1" dirty="0"/>
              <a:t>Karakteristika</a:t>
            </a:r>
            <a:endParaRPr lang="da-DK" sz="1900" b="1" dirty="0"/>
          </a:p>
          <a:p>
            <a:pPr lvl="1">
              <a:lnSpc>
                <a:spcPct val="120000"/>
              </a:lnSpc>
            </a:pPr>
            <a:r>
              <a:rPr lang="da-DK" sz="1900" b="1" dirty="0">
                <a:solidFill>
                  <a:srgbClr val="FF0000"/>
                </a:solidFill>
              </a:rPr>
              <a:t>Anstrengelsesudløste </a:t>
            </a:r>
            <a:r>
              <a:rPr lang="da-DK" sz="1900" dirty="0">
                <a:solidFill>
                  <a:srgbClr val="FF0000"/>
                </a:solidFill>
              </a:rPr>
              <a:t>trykkende smerter bag </a:t>
            </a:r>
            <a:r>
              <a:rPr lang="da-DK" sz="1900" dirty="0" err="1">
                <a:solidFill>
                  <a:srgbClr val="FF0000"/>
                </a:solidFill>
              </a:rPr>
              <a:t>sternum</a:t>
            </a:r>
            <a:endParaRPr lang="da-DK" sz="1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900" dirty="0"/>
              <a:t>Smerterne skal </a:t>
            </a:r>
            <a:r>
              <a:rPr lang="da-DK" sz="1900" u="sng" dirty="0"/>
              <a:t>ikke </a:t>
            </a:r>
            <a:r>
              <a:rPr lang="da-DK" sz="1900" dirty="0"/>
              <a:t>være stillings-, respirations- eller bevægeafhængige</a:t>
            </a:r>
            <a:endParaRPr lang="da-DK" sz="1900" dirty="0"/>
          </a:p>
          <a:p>
            <a:pPr lvl="1">
              <a:lnSpc>
                <a:spcPct val="120000"/>
              </a:lnSpc>
            </a:pPr>
            <a:r>
              <a:rPr lang="da-DK" sz="1900" dirty="0">
                <a:solidFill>
                  <a:srgbClr val="FF0000"/>
                </a:solidFill>
              </a:rPr>
              <a:t>Nitroglycerin og hvile vil </a:t>
            </a:r>
            <a:r>
              <a:rPr lang="da-DK" sz="1900" u="sng" dirty="0">
                <a:solidFill>
                  <a:srgbClr val="FF0000"/>
                </a:solidFill>
              </a:rPr>
              <a:t>lindre</a:t>
            </a:r>
            <a:r>
              <a:rPr lang="da-DK" sz="1900" dirty="0">
                <a:solidFill>
                  <a:srgbClr val="FF0000"/>
                </a:solidFill>
              </a:rPr>
              <a:t> smerterne</a:t>
            </a:r>
            <a:endParaRPr lang="da-DK" sz="1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1900" dirty="0"/>
              <a:t>Hvilke muligheder har man for behandling, når man finder stenose? </a:t>
            </a:r>
            <a:endParaRPr lang="da-DK" sz="1900" dirty="0"/>
          </a:p>
          <a:p>
            <a:pPr lvl="1">
              <a:lnSpc>
                <a:spcPct val="150000"/>
              </a:lnSpc>
            </a:pPr>
            <a:r>
              <a:rPr lang="da-DK" sz="1900" b="1" dirty="0">
                <a:solidFill>
                  <a:srgbClr val="FF0000"/>
                </a:solidFill>
              </a:rPr>
              <a:t>PCI (ballondilatation) </a:t>
            </a:r>
            <a:endParaRPr lang="da-DK" sz="1900" b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sz="1900" dirty="0"/>
              <a:t>Bruges til få mindre stenoser</a:t>
            </a:r>
            <a:endParaRPr lang="da-DK" sz="1900" dirty="0"/>
          </a:p>
          <a:p>
            <a:pPr lvl="1">
              <a:lnSpc>
                <a:spcPct val="150000"/>
              </a:lnSpc>
            </a:pPr>
            <a:r>
              <a:rPr lang="da-DK" sz="1900" b="1" dirty="0">
                <a:solidFill>
                  <a:srgbClr val="FF0000"/>
                </a:solidFill>
              </a:rPr>
              <a:t>CABG (bypass) </a:t>
            </a:r>
            <a:endParaRPr lang="da-DK" sz="1900" b="1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sz="1900" dirty="0"/>
              <a:t>Bruges ved udbredt sygdom eller hovedstammestenose</a:t>
            </a:r>
            <a:endParaRPr lang="da-DK" sz="1900" dirty="0"/>
          </a:p>
          <a:p>
            <a:endParaRPr lang="da-DK" sz="1400" dirty="0"/>
          </a:p>
        </p:txBody>
      </p:sp>
      <p:sp>
        <p:nvSpPr>
          <p:cNvPr id="4" name="AutoShape 2" descr="Chest Pain (Angina Pectoris) - Causes, Symptoms &amp; Signs | Gleneagles  Hospital"/>
          <p:cNvSpPr>
            <a:spLocks noChangeAspect="1" noChangeArrowheads="1"/>
          </p:cNvSpPr>
          <p:nvPr/>
        </p:nvSpPr>
        <p:spPr bwMode="auto">
          <a:xfrm>
            <a:off x="5979560" y="3276600"/>
            <a:ext cx="268840" cy="26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da-DK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5104" y="852107"/>
            <a:ext cx="5076896" cy="3290887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617" y="4079317"/>
            <a:ext cx="4131870" cy="2778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Bypass operation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89" y="1690687"/>
            <a:ext cx="11807622" cy="4982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7127" y="777240"/>
            <a:ext cx="6956324" cy="32346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AKS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0925"/>
          </a:xfrm>
        </p:spPr>
        <p:txBody>
          <a:bodyPr>
            <a:normAutofit lnSpcReduction="10000"/>
          </a:bodyPr>
          <a:lstStyle/>
          <a:p>
            <a:r>
              <a:rPr lang="da-DK" sz="2600" dirty="0"/>
              <a:t>AKS inddeles i</a:t>
            </a:r>
            <a:endParaRPr lang="da-DK" sz="2600" dirty="0"/>
          </a:p>
          <a:p>
            <a:pPr lvl="1"/>
            <a:r>
              <a:rPr lang="da-DK" sz="2600" dirty="0"/>
              <a:t>UAP </a:t>
            </a:r>
            <a:endParaRPr lang="da-DK" sz="2600" dirty="0"/>
          </a:p>
          <a:p>
            <a:pPr lvl="1"/>
            <a:r>
              <a:rPr lang="da-DK" sz="2600" dirty="0"/>
              <a:t>STEMI</a:t>
            </a:r>
            <a:endParaRPr lang="da-DK" sz="2600" dirty="0"/>
          </a:p>
          <a:p>
            <a:pPr lvl="1"/>
            <a:r>
              <a:rPr lang="da-DK" sz="2600" dirty="0"/>
              <a:t>NON-STEMI (NSTEMI)</a:t>
            </a:r>
            <a:br>
              <a:rPr lang="da-DK" sz="2600" dirty="0"/>
            </a:br>
            <a:endParaRPr lang="da-DK" sz="2600" dirty="0"/>
          </a:p>
          <a:p>
            <a:r>
              <a:rPr lang="da-DK" sz="2600" b="1" dirty="0"/>
              <a:t>Karakteristika</a:t>
            </a:r>
            <a:endParaRPr lang="da-DK" sz="2600" b="1" dirty="0"/>
          </a:p>
          <a:p>
            <a:pPr lvl="1"/>
            <a:r>
              <a:rPr lang="da-DK" sz="2600" b="1" dirty="0">
                <a:solidFill>
                  <a:srgbClr val="FF0000"/>
                </a:solidFill>
              </a:rPr>
              <a:t>Vedvarende</a:t>
            </a:r>
            <a:r>
              <a:rPr lang="da-DK" sz="2600" dirty="0">
                <a:solidFill>
                  <a:srgbClr val="FF0000"/>
                </a:solidFill>
              </a:rPr>
              <a:t> iskæmisymptomer</a:t>
            </a:r>
            <a:endParaRPr lang="da-DK" sz="2600" dirty="0">
              <a:solidFill>
                <a:srgbClr val="FF0000"/>
              </a:solidFill>
            </a:endParaRPr>
          </a:p>
          <a:p>
            <a:pPr lvl="1"/>
            <a:r>
              <a:rPr lang="da-DK" sz="2600" dirty="0">
                <a:solidFill>
                  <a:srgbClr val="FF0000"/>
                </a:solidFill>
              </a:rPr>
              <a:t>EKG-forandringer og/eller forhøjede koronarenzymer</a:t>
            </a:r>
            <a:endParaRPr lang="da-DK" sz="2600" dirty="0">
              <a:solidFill>
                <a:srgbClr val="FF0000"/>
              </a:solidFill>
            </a:endParaRPr>
          </a:p>
          <a:p>
            <a:pPr lvl="1"/>
            <a:r>
              <a:rPr lang="da-DK" sz="2600" dirty="0">
                <a:solidFill>
                  <a:srgbClr val="FF0000"/>
                </a:solidFill>
              </a:rPr>
              <a:t>Svinder </a:t>
            </a:r>
            <a:r>
              <a:rPr lang="da-DK" sz="2600" u="sng" dirty="0">
                <a:solidFill>
                  <a:srgbClr val="FF0000"/>
                </a:solidFill>
              </a:rPr>
              <a:t>IKKE</a:t>
            </a:r>
            <a:r>
              <a:rPr lang="da-DK" sz="2600" dirty="0">
                <a:solidFill>
                  <a:srgbClr val="FF0000"/>
                </a:solidFill>
              </a:rPr>
              <a:t> ved hvile eller nitroglycerin </a:t>
            </a:r>
            <a:br>
              <a:rPr lang="da-DK" sz="2600" dirty="0"/>
            </a:br>
            <a:endParaRPr lang="da-DK" sz="2600" dirty="0"/>
          </a:p>
          <a:p>
            <a:r>
              <a:rPr lang="da-DK" sz="2600" dirty="0"/>
              <a:t>Behandling af AKS = specialistopgave! </a:t>
            </a:r>
            <a:endParaRPr lang="da-DK" sz="2600" dirty="0"/>
          </a:p>
          <a:p>
            <a:r>
              <a:rPr lang="da-DK" sz="2600" dirty="0"/>
              <a:t>I skal bare ringe 112 </a:t>
            </a:r>
            <a:endParaRPr lang="da-DK" sz="2600" dirty="0"/>
          </a:p>
          <a:p>
            <a:endParaRPr lang="da-DK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Highlights fra undervisning – lektion 3 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KOL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da-DK" dirty="0"/>
              <a:t>Kronisk obstruktiv lungesygdom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Progressiv = kan ikke helbredes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Kronisk inflammation i lungerne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Kronisk nedsat SAT ved svær/langvarig KOL (88-92 %)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Rygning er den absolut hyppigste årsag til KOL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MRC-skala</a:t>
            </a:r>
            <a:r>
              <a:rPr lang="da-DK" dirty="0"/>
              <a:t> og </a:t>
            </a:r>
            <a:r>
              <a:rPr lang="da-DK" b="1" dirty="0"/>
              <a:t>CAT-skema </a:t>
            </a:r>
            <a:r>
              <a:rPr lang="da-DK" dirty="0"/>
              <a:t>kan bruges til at vurdere </a:t>
            </a:r>
            <a:r>
              <a:rPr lang="da-DK" u="sng" dirty="0"/>
              <a:t>symptombyrden</a:t>
            </a:r>
            <a:endParaRPr lang="da-DK" u="sng" dirty="0"/>
          </a:p>
          <a:p>
            <a:r>
              <a:rPr lang="da-DK" dirty="0"/>
              <a:t>GOLD klassifikation bruges til at vurdere </a:t>
            </a:r>
            <a:r>
              <a:rPr lang="da-DK" u="sng" dirty="0"/>
              <a:t>sværhedsgraden</a:t>
            </a:r>
            <a:r>
              <a:rPr lang="da-DK" dirty="0"/>
              <a:t> af KOL </a:t>
            </a:r>
            <a:endParaRPr lang="da-DK" dirty="0"/>
          </a:p>
          <a:p>
            <a:r>
              <a:rPr lang="da-DK" dirty="0"/>
              <a:t>Diagnosticeres vha. </a:t>
            </a:r>
            <a:r>
              <a:rPr lang="da-DK" u="sng" dirty="0" err="1"/>
              <a:t>spirometri</a:t>
            </a:r>
            <a:r>
              <a:rPr lang="da-DK" u="sng" dirty="0"/>
              <a:t> </a:t>
            </a:r>
            <a:endParaRPr lang="da-DK" u="sng" dirty="0"/>
          </a:p>
        </p:txBody>
      </p:sp>
      <p:pic>
        <p:nvPicPr>
          <p:cNvPr id="12290" name="Picture 2" descr="Sådan får du renere lunger - Bedre Livsstil Naturlige midl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130" y="249555"/>
            <a:ext cx="4977765" cy="306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/>
          <p:cNvSpPr/>
          <p:nvPr/>
        </p:nvSpPr>
        <p:spPr>
          <a:xfrm>
            <a:off x="838200" y="4813640"/>
            <a:ext cx="8728710" cy="12671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KOL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5013325" cy="4351655"/>
          </a:xfrm>
        </p:spPr>
        <p:txBody>
          <a:bodyPr/>
          <a:lstStyle/>
          <a:p>
            <a:pPr marL="0" indent="0">
              <a:buNone/>
            </a:pPr>
            <a:endParaRPr lang="da-DK" dirty="0"/>
          </a:p>
          <a:p>
            <a:r>
              <a:rPr lang="da-DK" dirty="0">
                <a:sym typeface="Wingdings" panose="05000000000000000000" pitchFamily="2" charset="2"/>
              </a:rPr>
              <a:t>GOLD klassifikation – ny</a:t>
            </a:r>
            <a:endParaRPr lang="da-DK" dirty="0">
              <a:sym typeface="Wingdings" panose="05000000000000000000" pitchFamily="2" charset="2"/>
            </a:endParaRPr>
          </a:p>
          <a:p>
            <a:r>
              <a:rPr lang="da-DK" dirty="0">
                <a:sym typeface="Wingdings" panose="05000000000000000000" pitchFamily="2" charset="2"/>
              </a:rPr>
              <a:t>Siger noget om </a:t>
            </a:r>
            <a:r>
              <a:rPr lang="da-DK" u="sng" dirty="0">
                <a:sym typeface="Wingdings" panose="05000000000000000000" pitchFamily="2" charset="2"/>
              </a:rPr>
              <a:t>sværhedsgraden</a:t>
            </a:r>
            <a:endParaRPr lang="da-DK" u="sng" dirty="0">
              <a:sym typeface="Wingdings" panose="05000000000000000000" pitchFamily="2" charset="2"/>
            </a:endParaRPr>
          </a:p>
        </p:txBody>
      </p:sp>
      <p:pic>
        <p:nvPicPr>
          <p:cNvPr id="13316" name="Picture 4" descr="Ny KOL guideline fra GOLD – Medicin.wik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23846"/>
            <a:ext cx="5319472" cy="525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Slide Background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y sundhedsreform: Nordjysk KOL-behandling skal spredes hurtigere | TV2 Nor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1" r="4815"/>
          <a:stretch>
            <a:fillRect/>
          </a:stretch>
        </p:blipFill>
        <p:spPr bwMode="auto">
          <a:xfrm>
            <a:off x="6781799" y="1714500"/>
            <a:ext cx="54102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8871" y="250409"/>
            <a:ext cx="10805882" cy="1228299"/>
          </a:xfrm>
        </p:spPr>
        <p:txBody>
          <a:bodyPr>
            <a:normAutofit/>
          </a:bodyPr>
          <a:lstStyle/>
          <a:p>
            <a:r>
              <a:rPr lang="da-DK" sz="4000" dirty="0"/>
              <a:t>Kronisk obstruktiv lungesygdom</a:t>
            </a:r>
            <a:endParaRPr lang="da-DK" sz="4000" dirty="0"/>
          </a:p>
        </p:txBody>
      </p:sp>
      <p:sp>
        <p:nvSpPr>
          <p:cNvPr id="8" name="Pladsholder til indhold 7"/>
          <p:cNvSpPr>
            <a:spLocks noGrp="1"/>
          </p:cNvSpPr>
          <p:nvPr>
            <p:ph idx="1"/>
          </p:nvPr>
        </p:nvSpPr>
        <p:spPr>
          <a:xfrm>
            <a:off x="178871" y="1851660"/>
            <a:ext cx="6759139" cy="4492099"/>
          </a:xfrm>
        </p:spPr>
        <p:txBody>
          <a:bodyPr anchor="ctr">
            <a:normAutofit/>
          </a:bodyPr>
          <a:lstStyle/>
          <a:p>
            <a:endParaRPr lang="da-DK" sz="2000" b="1" dirty="0"/>
          </a:p>
          <a:p>
            <a:r>
              <a:rPr lang="da-DK" sz="2000" b="1" dirty="0"/>
              <a:t>KOL eksacerbation (KOL i </a:t>
            </a:r>
            <a:r>
              <a:rPr lang="da-DK" sz="2000" b="1" dirty="0" err="1"/>
              <a:t>exa</a:t>
            </a:r>
            <a:r>
              <a:rPr lang="da-DK" sz="2000" b="1" dirty="0"/>
              <a:t>)</a:t>
            </a:r>
            <a:endParaRPr lang="da-DK" sz="2000" b="1" dirty="0"/>
          </a:p>
          <a:p>
            <a:pPr lvl="1"/>
            <a:r>
              <a:rPr lang="da-DK" sz="2000" dirty="0"/>
              <a:t>En af de hyppigste indlæggelsesårsager i DK </a:t>
            </a:r>
            <a:br>
              <a:rPr lang="da-DK" sz="2000" dirty="0"/>
            </a:br>
            <a:endParaRPr lang="da-DK" sz="2000" dirty="0"/>
          </a:p>
          <a:p>
            <a:r>
              <a:rPr lang="da-DK" sz="2000" u="sng" dirty="0"/>
              <a:t>Defineret som en akut forværring af KOL </a:t>
            </a:r>
            <a:endParaRPr lang="da-DK" sz="2000" u="sng" dirty="0"/>
          </a:p>
          <a:p>
            <a:pPr lvl="1"/>
            <a:r>
              <a:rPr lang="da-DK" sz="2000" dirty="0"/>
              <a:t>Oftest pba. infektion</a:t>
            </a:r>
            <a:endParaRPr lang="da-DK" sz="2000" dirty="0"/>
          </a:p>
          <a:p>
            <a:pPr lvl="1"/>
            <a:r>
              <a:rPr lang="da-DK" sz="2000" u="sng" dirty="0"/>
              <a:t>De kan dø af CO2 narkose </a:t>
            </a:r>
            <a:r>
              <a:rPr lang="da-DK" sz="2000" dirty="0"/>
              <a:t>(respirationsinsufficiens)</a:t>
            </a:r>
            <a:endParaRPr lang="da-DK" sz="2000" dirty="0"/>
          </a:p>
          <a:p>
            <a:pPr marL="457200" lvl="1" indent="0">
              <a:buNone/>
            </a:pPr>
            <a:endParaRPr lang="da-DK" sz="2000" dirty="0"/>
          </a:p>
          <a:p>
            <a:pPr lvl="1"/>
            <a:r>
              <a:rPr lang="da-DK" sz="2000" dirty="0"/>
              <a:t>Ender oftest med lange indlæggelser </a:t>
            </a:r>
            <a:endParaRPr lang="da-DK" sz="2000" dirty="0"/>
          </a:p>
          <a:p>
            <a:pPr lvl="2"/>
            <a:r>
              <a:rPr lang="da-DK" dirty="0"/>
              <a:t>NIV, respirator (intensiv) </a:t>
            </a:r>
            <a:endParaRPr lang="da-DK" dirty="0"/>
          </a:p>
          <a:p>
            <a:pPr lvl="2"/>
            <a:r>
              <a:rPr lang="da-DK" dirty="0"/>
              <a:t>Kommer ikke tilbage til gamle funktionsniveau igen </a:t>
            </a:r>
            <a:endParaRPr lang="da-DK" dirty="0"/>
          </a:p>
          <a:p>
            <a:pPr marL="457200" lvl="1" indent="0">
              <a:buNone/>
            </a:pPr>
            <a:endParaRPr lang="da-DK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Astma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da-DK" dirty="0"/>
              <a:t>Kronisk sygdom – obstruktiv lungelidelse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Kendetegnet ved </a:t>
            </a:r>
            <a:r>
              <a:rPr lang="da-DK" u="sng" dirty="0" err="1"/>
              <a:t>hyperreagerende</a:t>
            </a:r>
            <a:r>
              <a:rPr lang="da-DK" u="sng" dirty="0"/>
              <a:t> luftveje</a:t>
            </a:r>
            <a:endParaRPr lang="da-DK" u="sng" dirty="0"/>
          </a:p>
          <a:p>
            <a:pPr>
              <a:lnSpc>
                <a:spcPct val="150000"/>
              </a:lnSpc>
            </a:pPr>
            <a:r>
              <a:rPr lang="da-DK" b="1" dirty="0"/>
              <a:t>Symptomer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Hoste og åndenød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Pibende vejrtrækning 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Astma er vanligvis fuldt reversibel ved behandling </a:t>
            </a:r>
            <a:r>
              <a:rPr lang="da-DK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dirty="0"/>
              <a:t>Alle bør opretholde normalt aktivitetsniveau + Rygestop!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Oftest debut i barndom og ungdom</a:t>
            </a:r>
            <a:endParaRPr lang="da-DK" dirty="0"/>
          </a:p>
          <a:p>
            <a:r>
              <a:rPr lang="da-DK" dirty="0"/>
              <a:t>Kan fx være allergisk og ikke-allergisk, men </a:t>
            </a:r>
            <a:r>
              <a:rPr lang="da-DK" dirty="0">
                <a:solidFill>
                  <a:srgbClr val="FF0000"/>
                </a:solidFill>
              </a:rPr>
              <a:t>allergi er nært knyttet til astma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b="1" dirty="0">
                <a:solidFill>
                  <a:srgbClr val="FF0000"/>
                </a:solidFill>
              </a:rPr>
              <a:t>Hjørnestenen i behandlingen er inhalationssteroid </a:t>
            </a:r>
            <a:endParaRPr lang="da-DK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b="1" dirty="0"/>
              <a:t>Obs korrekt inhalationsteknik! </a:t>
            </a:r>
            <a:endParaRPr lang="da-DK" b="1" dirty="0"/>
          </a:p>
        </p:txBody>
      </p:sp>
      <p:pic>
        <p:nvPicPr>
          <p:cNvPr id="16386" name="Picture 2" descr="Astma vektor infografisk. Astma symptomer. Infografiske Stock-vektor  (royaltyfri) 393533896 | Shutterstoc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365125"/>
            <a:ext cx="4400550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Slide Background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5" name="Rectangle 410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1802" y="248496"/>
            <a:ext cx="10760054" cy="1228299"/>
          </a:xfrm>
        </p:spPr>
        <p:txBody>
          <a:bodyPr>
            <a:normAutofit/>
          </a:bodyPr>
          <a:lstStyle/>
          <a:p>
            <a:r>
              <a:rPr lang="da-DK" sz="4000"/>
              <a:t>Eksamen</a:t>
            </a:r>
            <a:endParaRPr lang="da-DK" sz="400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61802" y="1969358"/>
            <a:ext cx="5334198" cy="5014372"/>
          </a:xfrm>
        </p:spPr>
        <p:txBody>
          <a:bodyPr anchor="ctr">
            <a:normAutofit lnSpcReduction="20000"/>
          </a:bodyPr>
          <a:lstStyle/>
          <a:p>
            <a:endParaRPr lang="da-DK" sz="1900" dirty="0"/>
          </a:p>
          <a:p>
            <a:r>
              <a:rPr lang="da-DK" sz="1900" dirty="0"/>
              <a:t>40 spørgsmål </a:t>
            </a:r>
            <a:endParaRPr lang="da-DK" sz="1900" dirty="0"/>
          </a:p>
          <a:p>
            <a:pPr lvl="1"/>
            <a:r>
              <a:rPr lang="da-DK" sz="1500" dirty="0"/>
              <a:t>20 i ”medicin og kirurgi”</a:t>
            </a:r>
            <a:endParaRPr lang="da-DK" sz="1500" dirty="0"/>
          </a:p>
          <a:p>
            <a:pPr lvl="1"/>
            <a:r>
              <a:rPr lang="da-DK" sz="1500" dirty="0"/>
              <a:t>10 i reumatologi </a:t>
            </a:r>
            <a:endParaRPr lang="da-DK" sz="1500" dirty="0"/>
          </a:p>
          <a:p>
            <a:pPr lvl="1"/>
            <a:r>
              <a:rPr lang="da-DK" sz="1500" dirty="0"/>
              <a:t>10 i geriatri </a:t>
            </a:r>
            <a:endParaRPr lang="da-DK" sz="1500" dirty="0"/>
          </a:p>
          <a:p>
            <a:r>
              <a:rPr lang="da-DK" sz="1900" dirty="0"/>
              <a:t>75 min uden hjælpemidler </a:t>
            </a:r>
            <a:endParaRPr lang="da-DK" sz="1900" dirty="0"/>
          </a:p>
          <a:p>
            <a:r>
              <a:rPr lang="da-DK" sz="1900" dirty="0"/>
              <a:t>MCQ med 4 svarmuligheder og 1 rigtigt svar </a:t>
            </a:r>
            <a:endParaRPr lang="da-DK" sz="1900" dirty="0"/>
          </a:p>
          <a:p>
            <a:r>
              <a:rPr lang="da-DK" sz="1900" dirty="0"/>
              <a:t>Blanding af cases og ”udenadslære”* </a:t>
            </a:r>
            <a:endParaRPr lang="da-DK" sz="1900" dirty="0"/>
          </a:p>
          <a:p>
            <a:r>
              <a:rPr lang="da-DK" sz="1900" dirty="0"/>
              <a:t>60 % = </a:t>
            </a:r>
            <a:r>
              <a:rPr lang="da-DK" sz="1900" dirty="0" err="1"/>
              <a:t>bestågrænse</a:t>
            </a:r>
            <a:r>
              <a:rPr lang="da-DK" sz="1900" dirty="0"/>
              <a:t> </a:t>
            </a:r>
            <a:br>
              <a:rPr lang="da-DK" sz="1900" dirty="0"/>
            </a:br>
            <a:endParaRPr lang="da-DK" sz="1900" dirty="0"/>
          </a:p>
          <a:p>
            <a:r>
              <a:rPr lang="da-DK" sz="1900" dirty="0"/>
              <a:t>Det bliver </a:t>
            </a:r>
            <a:r>
              <a:rPr lang="da-DK" sz="1900" b="1" u="sng" dirty="0"/>
              <a:t>ikke</a:t>
            </a:r>
            <a:r>
              <a:rPr lang="da-DK" sz="1900" dirty="0"/>
              <a:t> højere niveau end i quizzerne </a:t>
            </a:r>
            <a:endParaRPr lang="da-DK" sz="1900" dirty="0"/>
          </a:p>
          <a:p>
            <a:r>
              <a:rPr lang="da-DK" sz="1900" dirty="0"/>
              <a:t>Dumpeprocent – oftest 5-10 der ikke klarer den </a:t>
            </a:r>
            <a:endParaRPr lang="da-DK" sz="1900" dirty="0"/>
          </a:p>
          <a:p>
            <a:pPr lvl="1"/>
            <a:r>
              <a:rPr lang="en-US" altLang="da-DK" sz="1900" dirty="0"/>
              <a:t>Eftersigende. Min første gang. I kan skrive hvis i ikke klarer den, så snakker vi om det. </a:t>
            </a:r>
            <a:endParaRPr lang="da-DK" sz="1900" dirty="0"/>
          </a:p>
          <a:p>
            <a:pPr lvl="1"/>
            <a:endParaRPr lang="da-DK" sz="1900" dirty="0"/>
          </a:p>
          <a:p>
            <a:endParaRPr lang="da-DK" sz="1900" dirty="0"/>
          </a:p>
        </p:txBody>
      </p:sp>
      <p:pic>
        <p:nvPicPr>
          <p:cNvPr id="4098" name="Picture 2" descr="Open Book Exams - Exams guide - LibGuides at National College of Irela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4479" y="2321476"/>
            <a:ext cx="5076548" cy="38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350" y="5735453"/>
            <a:ext cx="408249" cy="393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Lungecancer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a-DK" sz="1600" dirty="0" err="1"/>
              <a:t>Næsthyppigste</a:t>
            </a:r>
            <a:r>
              <a:rPr lang="da-DK" sz="1600" dirty="0"/>
              <a:t> cancerform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400" dirty="0">
                <a:solidFill>
                  <a:srgbClr val="FF0000"/>
                </a:solidFill>
              </a:rPr>
              <a:t>80-90% skyldes rygning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400" dirty="0">
                <a:solidFill>
                  <a:srgbClr val="FF0000"/>
                </a:solidFill>
              </a:rPr>
              <a:t>Høj dødelighed </a:t>
            </a:r>
            <a:endParaRPr lang="da-DK" sz="1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da-DK" sz="1600" b="1" dirty="0"/>
              <a:t>Symptomer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400" dirty="0"/>
              <a:t>Ofte uspecifikke (B-symptomer) 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Langvarig hoste hos 60-70% 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Åndenød hos 50% 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 err="1"/>
              <a:t>Hæmoptyse</a:t>
            </a:r>
            <a:r>
              <a:rPr lang="da-DK" sz="1400" dirty="0"/>
              <a:t> hos 35-40%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Smerter (maligne)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Gentagne pneumonier </a:t>
            </a:r>
            <a:endParaRPr lang="da-DK" sz="1400" dirty="0"/>
          </a:p>
          <a:p>
            <a:pPr>
              <a:lnSpc>
                <a:spcPct val="100000"/>
              </a:lnSpc>
            </a:pPr>
            <a:r>
              <a:rPr lang="da-DK" sz="1600" u="sng" dirty="0"/>
              <a:t>Lokalmetastaserer</a:t>
            </a:r>
            <a:r>
              <a:rPr lang="da-DK" sz="1600" dirty="0"/>
              <a:t> oftest til samme/anden lunge el. lymfeknuder </a:t>
            </a:r>
            <a:endParaRPr lang="da-DK" sz="1600" dirty="0"/>
          </a:p>
          <a:p>
            <a:pPr>
              <a:lnSpc>
                <a:spcPct val="100000"/>
              </a:lnSpc>
            </a:pPr>
            <a:r>
              <a:rPr lang="da-DK" sz="1600" u="sng" dirty="0"/>
              <a:t>Fjernmetastaserer</a:t>
            </a:r>
            <a:r>
              <a:rPr lang="da-DK" sz="1600" dirty="0"/>
              <a:t> oftest til </a:t>
            </a:r>
            <a:r>
              <a:rPr lang="da-DK" sz="1600" dirty="0">
                <a:solidFill>
                  <a:srgbClr val="FF0000"/>
                </a:solidFill>
              </a:rPr>
              <a:t>knogler, lever og hjerne </a:t>
            </a:r>
            <a:endParaRPr lang="da-DK" sz="16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da-DK" sz="1600" dirty="0"/>
              <a:t>Behandling og prognose afhænger af udbredelse, men generelt dårlig prognose, når først canceren er spredt</a:t>
            </a:r>
            <a:endParaRPr lang="da-DK" sz="1600" dirty="0"/>
          </a:p>
          <a:p>
            <a:pPr>
              <a:lnSpc>
                <a:spcPct val="100000"/>
              </a:lnSpc>
            </a:pPr>
            <a:r>
              <a:rPr lang="da-DK" sz="1600" dirty="0"/>
              <a:t>Klassificeres efter TNM-klassifikation</a:t>
            </a:r>
            <a:endParaRPr lang="da-DK" sz="1600" dirty="0"/>
          </a:p>
        </p:txBody>
      </p:sp>
      <p:pic>
        <p:nvPicPr>
          <p:cNvPr id="1026" name="Picture 2" descr="Undersøgelser for lungemetastaser | Kræftens Bekæmpels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65" y="1690688"/>
            <a:ext cx="5539015" cy="295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Generelt om 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71923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da-DK" b="1" dirty="0"/>
              <a:t>TNM systemet – skal i have en forståelse for</a:t>
            </a:r>
            <a:endParaRPr lang="da-DK" b="1" dirty="0"/>
          </a:p>
          <a:p>
            <a:pPr lvl="1"/>
            <a:r>
              <a:rPr lang="da-DK" dirty="0"/>
              <a:t>T = tumor (størrelse, invasiv) </a:t>
            </a:r>
            <a:endParaRPr lang="da-DK" dirty="0"/>
          </a:p>
          <a:p>
            <a:pPr lvl="1"/>
            <a:r>
              <a:rPr lang="da-DK" dirty="0"/>
              <a:t>N = lymfeknudespredning (antal, hvor) </a:t>
            </a:r>
            <a:endParaRPr lang="da-DK" dirty="0"/>
          </a:p>
          <a:p>
            <a:pPr lvl="1"/>
            <a:r>
              <a:rPr lang="da-DK" dirty="0"/>
              <a:t>M = metastaser (antal, hvor)</a:t>
            </a:r>
            <a:endParaRPr lang="da-DK" dirty="0"/>
          </a:p>
          <a:p>
            <a:r>
              <a:rPr lang="da-DK" dirty="0"/>
              <a:t>Bruges til at stadieinddele cancer </a:t>
            </a:r>
            <a:endParaRPr lang="da-DK" dirty="0"/>
          </a:p>
          <a:p>
            <a:r>
              <a:rPr lang="da-DK" dirty="0"/>
              <a:t>Kræver scanning og evt. invasiv undersøgelse</a:t>
            </a:r>
            <a:endParaRPr lang="da-DK" dirty="0"/>
          </a:p>
          <a:p>
            <a:r>
              <a:rPr lang="da-DK" dirty="0"/>
              <a:t>Fjernmetastaser = stadie 4</a:t>
            </a:r>
            <a:endParaRPr lang="da-DK" dirty="0"/>
          </a:p>
          <a:p>
            <a:endParaRPr lang="da-DK" dirty="0"/>
          </a:p>
          <a:p>
            <a:r>
              <a:rPr lang="da-DK" b="1" dirty="0">
                <a:solidFill>
                  <a:srgbClr val="FF0000"/>
                </a:solidFill>
              </a:rPr>
              <a:t>B-symptomer – skal i kunne! </a:t>
            </a:r>
            <a:endParaRPr lang="da-DK" b="1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Vægttab </a:t>
            </a:r>
            <a:endParaRPr lang="da-DK" dirty="0"/>
          </a:p>
          <a:p>
            <a:pPr lvl="1"/>
            <a:r>
              <a:rPr lang="da-DK" dirty="0"/>
              <a:t>Træthed </a:t>
            </a:r>
            <a:endParaRPr lang="da-DK" dirty="0"/>
          </a:p>
          <a:p>
            <a:pPr lvl="1"/>
            <a:r>
              <a:rPr lang="da-DK" dirty="0"/>
              <a:t>Svingende feber </a:t>
            </a:r>
            <a:endParaRPr lang="da-DK" dirty="0"/>
          </a:p>
          <a:p>
            <a:pPr lvl="1"/>
            <a:r>
              <a:rPr lang="da-DK" dirty="0"/>
              <a:t>Nattesved </a:t>
            </a:r>
            <a:endParaRPr lang="da-DK" dirty="0"/>
          </a:p>
          <a:p>
            <a:r>
              <a:rPr lang="da-DK" dirty="0"/>
              <a:t>Bruges til at screene ift. risiko for alvorlig sygdom (cancer)</a:t>
            </a:r>
            <a:endParaRPr lang="da-DK" dirty="0"/>
          </a:p>
        </p:txBody>
      </p:sp>
      <p:pic>
        <p:nvPicPr>
          <p:cNvPr id="18434" name="Picture 2" descr="TNM staging system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309" y="134416"/>
            <a:ext cx="3169775" cy="475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Blodprop i lungen (Lungeemboli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43" y="1882564"/>
            <a:ext cx="5087857" cy="407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Lungeemboli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a-DK" sz="4000" dirty="0"/>
              <a:t>Aflukning af en eller flere af lungearterierne</a:t>
            </a:r>
            <a:endParaRPr lang="da-DK" sz="4000" dirty="0"/>
          </a:p>
          <a:p>
            <a:pPr>
              <a:lnSpc>
                <a:spcPct val="120000"/>
              </a:lnSpc>
            </a:pPr>
            <a:r>
              <a:rPr lang="da-DK" sz="4000" dirty="0">
                <a:solidFill>
                  <a:srgbClr val="FF0000"/>
                </a:solidFill>
              </a:rPr>
              <a:t>Oftest pga. DVT </a:t>
            </a:r>
            <a:endParaRPr lang="da-DK" sz="40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4000" b="1" dirty="0"/>
              <a:t>Risikofaktorer</a:t>
            </a:r>
            <a:endParaRPr lang="da-DK" sz="4000" b="1" dirty="0"/>
          </a:p>
          <a:p>
            <a:pPr lvl="1">
              <a:lnSpc>
                <a:spcPct val="120000"/>
              </a:lnSpc>
            </a:pPr>
            <a:r>
              <a:rPr lang="da-DK" sz="4000" dirty="0"/>
              <a:t>Alder </a:t>
            </a:r>
            <a:endParaRPr lang="da-DK" sz="4000" dirty="0"/>
          </a:p>
          <a:p>
            <a:pPr lvl="1">
              <a:lnSpc>
                <a:spcPct val="120000"/>
              </a:lnSpc>
            </a:pPr>
            <a:r>
              <a:rPr lang="da-DK" sz="4000" dirty="0"/>
              <a:t>Immobilisering </a:t>
            </a:r>
            <a:endParaRPr lang="da-DK" sz="4000" dirty="0"/>
          </a:p>
          <a:p>
            <a:pPr lvl="1">
              <a:lnSpc>
                <a:spcPct val="120000"/>
              </a:lnSpc>
            </a:pPr>
            <a:r>
              <a:rPr lang="da-DK" sz="4000" dirty="0"/>
              <a:t>Cancer </a:t>
            </a:r>
            <a:endParaRPr lang="da-DK" sz="4000" dirty="0"/>
          </a:p>
          <a:p>
            <a:pPr lvl="1">
              <a:lnSpc>
                <a:spcPct val="120000"/>
              </a:lnSpc>
            </a:pPr>
            <a:r>
              <a:rPr lang="da-DK" sz="4000" dirty="0"/>
              <a:t>Kirurgi </a:t>
            </a:r>
            <a:endParaRPr lang="da-DK" sz="4000" dirty="0"/>
          </a:p>
          <a:p>
            <a:pPr>
              <a:lnSpc>
                <a:spcPct val="120000"/>
              </a:lnSpc>
            </a:pPr>
            <a:r>
              <a:rPr lang="da-DK" sz="4000" dirty="0"/>
              <a:t>Symptomer er primært hoste og åndenød </a:t>
            </a:r>
            <a:endParaRPr lang="da-DK" sz="4000" dirty="0"/>
          </a:p>
          <a:p>
            <a:pPr>
              <a:lnSpc>
                <a:spcPct val="120000"/>
              </a:lnSpc>
            </a:pPr>
            <a:r>
              <a:rPr lang="da-DK" sz="4000" b="1" dirty="0"/>
              <a:t>Behandling</a:t>
            </a:r>
            <a:r>
              <a:rPr lang="da-DK" sz="4000" dirty="0"/>
              <a:t> er oftest blodfortyndende medicin</a:t>
            </a:r>
            <a:endParaRPr lang="da-DK" sz="4000" dirty="0"/>
          </a:p>
          <a:p>
            <a:endParaRPr lang="da-DK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Pneumothorax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a-DK" dirty="0"/>
              <a:t>Pneumothorax = sammenklappet lunge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Symptomer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Akut opståede stikkende brystsmerter (forværres ved dyb </a:t>
            </a:r>
            <a:r>
              <a:rPr lang="da-DK" dirty="0" err="1"/>
              <a:t>insp</a:t>
            </a:r>
            <a:r>
              <a:rPr lang="da-DK" dirty="0"/>
              <a:t>.)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Åndenød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r>
              <a:rPr lang="da-DK" dirty="0"/>
              <a:t> = røntgen thorax el. UL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Behandling er typisk </a:t>
            </a:r>
            <a:r>
              <a:rPr lang="da-DK" dirty="0" err="1"/>
              <a:t>pleuradræn</a:t>
            </a:r>
            <a:r>
              <a:rPr lang="da-DK" dirty="0"/>
              <a:t>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Der skelnes mellem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Spontan pneumothorax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Traumatisk pneumothorax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Trykpneumothorax </a:t>
            </a:r>
            <a:endParaRPr lang="da-DK" dirty="0"/>
          </a:p>
        </p:txBody>
      </p:sp>
      <p:pic>
        <p:nvPicPr>
          <p:cNvPr id="4" name="Picture 2" descr="Ingen tilgængelig beskrivelse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858" y="365125"/>
            <a:ext cx="4632722" cy="617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Brystcancer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6789516" cy="488378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Hyppigste cancer hos kvinder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Livstidsrisikoen for at få brystkræft er 10%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dirty="0"/>
              <a:t>Dødeligheden er faldende (overlevelse ca. 75%)</a:t>
            </a:r>
            <a:br>
              <a:rPr lang="da-DK" dirty="0"/>
            </a:b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Diagnose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b="1" dirty="0" err="1"/>
              <a:t>Tripeldiagnostik</a:t>
            </a:r>
            <a:r>
              <a:rPr lang="da-DK" b="1" dirty="0"/>
              <a:t> (klinisk undersøgelse, mammografi og ultralyd med biopsi)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Mammografi </a:t>
            </a:r>
            <a:endParaRPr lang="da-DK" dirty="0"/>
          </a:p>
          <a:p>
            <a:pPr lvl="2">
              <a:lnSpc>
                <a:spcPct val="120000"/>
              </a:lnSpc>
            </a:pPr>
            <a:r>
              <a:rPr lang="da-DK" sz="2400" dirty="0"/>
              <a:t>Screening af kvinder mellem 50 og 69 år </a:t>
            </a:r>
            <a:br>
              <a:rPr lang="da-DK" sz="2400" dirty="0"/>
            </a:br>
            <a:endParaRPr lang="da-DK" dirty="0"/>
          </a:p>
          <a:p>
            <a:pPr>
              <a:lnSpc>
                <a:spcPct val="120000"/>
              </a:lnSpc>
            </a:pPr>
            <a:r>
              <a:rPr lang="da-DK" u="sng" dirty="0"/>
              <a:t>Lokalmetastaserer</a:t>
            </a:r>
            <a:r>
              <a:rPr lang="da-DK" dirty="0"/>
              <a:t> til lymfeknuder i </a:t>
            </a:r>
            <a:r>
              <a:rPr lang="da-DK" dirty="0" err="1"/>
              <a:t>aksillen</a:t>
            </a:r>
            <a:r>
              <a:rPr lang="da-DK" dirty="0"/>
              <a:t>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u="sng" dirty="0"/>
              <a:t>Fjernmetastaserer</a:t>
            </a:r>
            <a:r>
              <a:rPr lang="da-DK" dirty="0"/>
              <a:t> til </a:t>
            </a:r>
            <a:r>
              <a:rPr lang="da-DK" dirty="0">
                <a:solidFill>
                  <a:srgbClr val="FF0000"/>
                </a:solidFill>
              </a:rPr>
              <a:t>knogler, lunger og lever</a:t>
            </a:r>
            <a:br>
              <a:rPr lang="da-DK" dirty="0">
                <a:solidFill>
                  <a:srgbClr val="FF0000"/>
                </a:solidFill>
              </a:rPr>
            </a:b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b="1" dirty="0">
                <a:solidFill>
                  <a:srgbClr val="FF0000"/>
                </a:solidFill>
              </a:rPr>
              <a:t>Brystkræft kan sent give recidiv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50 % ses mere end fem år efter primærdiagnosen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487" y="1406263"/>
            <a:ext cx="4286893" cy="460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Brystbevarende operation (lumpektomi) | Regionshospitalet Viborg -  Hospitalsenhed Mid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494" y="-162045"/>
            <a:ext cx="3223506" cy="31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Brystcancer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8247927" cy="4667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sz="1800" dirty="0"/>
              <a:t>Ubehandlet = død</a:t>
            </a:r>
            <a:endParaRPr lang="da-DK" sz="1800" dirty="0"/>
          </a:p>
          <a:p>
            <a:pPr lvl="1">
              <a:lnSpc>
                <a:spcPct val="150000"/>
              </a:lnSpc>
            </a:pPr>
            <a:r>
              <a:rPr lang="da-DK" sz="1400" dirty="0"/>
              <a:t>Overlevelse ubehandlet er max tre år </a:t>
            </a:r>
            <a:endParaRPr lang="da-DK" sz="1400" dirty="0"/>
          </a:p>
          <a:p>
            <a:pPr>
              <a:lnSpc>
                <a:spcPct val="150000"/>
              </a:lnSpc>
            </a:pPr>
            <a:r>
              <a:rPr lang="da-DK" sz="1800" b="1" dirty="0"/>
              <a:t>Behandling </a:t>
            </a:r>
            <a:endParaRPr lang="da-DK" sz="1800" b="1" dirty="0"/>
          </a:p>
          <a:p>
            <a:pPr lvl="1">
              <a:lnSpc>
                <a:spcPct val="150000"/>
              </a:lnSpc>
            </a:pPr>
            <a:r>
              <a:rPr lang="da-DK" sz="1600" dirty="0">
                <a:solidFill>
                  <a:srgbClr val="FF0000"/>
                </a:solidFill>
              </a:rPr>
              <a:t>Primær behandling er kirurgisk fjernelse af tumor og metastaser, hvis muligt</a:t>
            </a:r>
            <a:endParaRPr lang="da-DK" sz="16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1600" dirty="0"/>
              <a:t>Langt de fleste får dog recidiv ved kirurgi alene </a:t>
            </a:r>
            <a:endParaRPr lang="da-DK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da-DK" sz="1600" dirty="0">
                <a:sym typeface="Wingdings" panose="05000000000000000000" pitchFamily="2" charset="2"/>
              </a:rPr>
              <a:t>      </a:t>
            </a:r>
            <a:r>
              <a:rPr lang="da-DK" sz="1600" dirty="0"/>
              <a:t> </a:t>
            </a:r>
            <a:r>
              <a:rPr lang="da-DK" sz="1600" dirty="0">
                <a:solidFill>
                  <a:srgbClr val="FF0000"/>
                </a:solidFill>
              </a:rPr>
              <a:t>95% får adjuverende </a:t>
            </a:r>
            <a:r>
              <a:rPr lang="da-DK" sz="1600" dirty="0" err="1">
                <a:solidFill>
                  <a:srgbClr val="FF0000"/>
                </a:solidFill>
              </a:rPr>
              <a:t>kemo</a:t>
            </a:r>
            <a:r>
              <a:rPr lang="da-DK" sz="1600" dirty="0">
                <a:solidFill>
                  <a:srgbClr val="FF0000"/>
                </a:solidFill>
              </a:rPr>
              <a:t>, </a:t>
            </a:r>
            <a:r>
              <a:rPr lang="da-DK" sz="1600" dirty="0" err="1">
                <a:solidFill>
                  <a:srgbClr val="FF0000"/>
                </a:solidFill>
              </a:rPr>
              <a:t>anti</a:t>
            </a:r>
            <a:r>
              <a:rPr lang="da-DK" sz="1600" dirty="0">
                <a:solidFill>
                  <a:srgbClr val="FF0000"/>
                </a:solidFill>
              </a:rPr>
              <a:t>-hormonterapi eller stråler </a:t>
            </a:r>
            <a:endParaRPr lang="da-DK" sz="16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1800" b="1" dirty="0"/>
              <a:t>Kirurgi</a:t>
            </a:r>
            <a:endParaRPr lang="da-DK" sz="1800" b="1" dirty="0"/>
          </a:p>
          <a:p>
            <a:pPr lvl="1">
              <a:lnSpc>
                <a:spcPct val="150000"/>
              </a:lnSpc>
            </a:pPr>
            <a:r>
              <a:rPr lang="da-DK" sz="1600" dirty="0" err="1">
                <a:solidFill>
                  <a:srgbClr val="FF0000"/>
                </a:solidFill>
              </a:rPr>
              <a:t>Lumpektomi</a:t>
            </a:r>
            <a:r>
              <a:rPr lang="da-DK" sz="1600" dirty="0">
                <a:solidFill>
                  <a:srgbClr val="FF0000"/>
                </a:solidFill>
              </a:rPr>
              <a:t> (brystbevarende operation (70%) )</a:t>
            </a:r>
            <a:endParaRPr lang="da-DK" sz="16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1600" dirty="0" err="1">
                <a:solidFill>
                  <a:srgbClr val="FF0000"/>
                </a:solidFill>
              </a:rPr>
              <a:t>Mastektomi</a:t>
            </a:r>
            <a:r>
              <a:rPr lang="da-DK" sz="1600" dirty="0">
                <a:solidFill>
                  <a:srgbClr val="FF0000"/>
                </a:solidFill>
              </a:rPr>
              <a:t> (fjernelse af hele brystet)</a:t>
            </a:r>
            <a:endParaRPr lang="da-DK" sz="1600" dirty="0">
              <a:solidFill>
                <a:srgbClr val="FF0000"/>
              </a:solidFill>
            </a:endParaRPr>
          </a:p>
        </p:txBody>
      </p:sp>
      <p:pic>
        <p:nvPicPr>
          <p:cNvPr id="33794" name="Picture 2" descr="Karen Schultz | At være for forfængeli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448" y="2893671"/>
            <a:ext cx="2851230" cy="384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Highlights fra undervisning – lektion 4 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Ulcus </a:t>
            </a:r>
            <a:r>
              <a:rPr lang="da-DK" dirty="0" err="1"/>
              <a:t>ventriculi</a:t>
            </a:r>
            <a:r>
              <a:rPr lang="da-DK" dirty="0"/>
              <a:t> et </a:t>
            </a:r>
            <a:r>
              <a:rPr lang="da-DK" dirty="0" err="1"/>
              <a:t>duodeni</a:t>
            </a:r>
            <a:r>
              <a:rPr lang="da-DK" dirty="0"/>
              <a:t> </a:t>
            </a:r>
            <a:br>
              <a:rPr lang="en-US" dirty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466334"/>
            <a:ext cx="10515600" cy="50265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a-DK" sz="1600" dirty="0"/>
              <a:t>Opstår som følge af mavesyre samt én eller flere andre faktorer, som nedsætter maveslimhindens forsvar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 err="1">
                <a:solidFill>
                  <a:srgbClr val="FF0000"/>
                </a:solidFill>
              </a:rPr>
              <a:t>Helicobacter</a:t>
            </a:r>
            <a:r>
              <a:rPr lang="da-DK" sz="1600" dirty="0">
                <a:solidFill>
                  <a:srgbClr val="FF0000"/>
                </a:solidFill>
              </a:rPr>
              <a:t> </a:t>
            </a:r>
            <a:r>
              <a:rPr lang="da-DK" sz="1600" dirty="0" err="1">
                <a:solidFill>
                  <a:srgbClr val="FF0000"/>
                </a:solidFill>
              </a:rPr>
              <a:t>polyori</a:t>
            </a:r>
            <a:endParaRPr lang="da-DK" sz="16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600" dirty="0"/>
              <a:t>Længerevarende indtag af </a:t>
            </a:r>
            <a:r>
              <a:rPr lang="da-DK" sz="1600" dirty="0">
                <a:solidFill>
                  <a:srgbClr val="FF0000"/>
                </a:solidFill>
              </a:rPr>
              <a:t>NSAID</a:t>
            </a:r>
            <a:r>
              <a:rPr lang="da-DK" sz="1600" dirty="0"/>
              <a:t> eller </a:t>
            </a:r>
            <a:r>
              <a:rPr lang="da-DK" sz="1600" dirty="0" err="1"/>
              <a:t>hjertemagnyl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i="1" dirty="0"/>
              <a:t>Stress-ulcus</a:t>
            </a:r>
            <a:r>
              <a:rPr lang="da-DK" sz="1600" dirty="0"/>
              <a:t> (kan opstå i forbindelse med akut, svær sygdom) </a:t>
            </a:r>
            <a:endParaRPr lang="da-DK" sz="1600" dirty="0"/>
          </a:p>
          <a:p>
            <a:pPr>
              <a:lnSpc>
                <a:spcPct val="100000"/>
              </a:lnSpc>
            </a:pPr>
            <a:r>
              <a:rPr lang="da-DK" sz="1600" b="1" dirty="0"/>
              <a:t>Symptomer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Dyspepsi </a:t>
            </a:r>
            <a:endParaRPr lang="da-DK" sz="1600" dirty="0"/>
          </a:p>
          <a:p>
            <a:pPr>
              <a:lnSpc>
                <a:spcPct val="100000"/>
              </a:lnSpc>
            </a:pPr>
            <a:r>
              <a:rPr lang="da-DK" sz="1600" b="1" dirty="0"/>
              <a:t>Diagnose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/>
              <a:t>Gastroskopi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i="1" dirty="0" err="1"/>
              <a:t>Helicobacter</a:t>
            </a:r>
            <a:r>
              <a:rPr lang="da-DK" sz="1600" i="1" dirty="0"/>
              <a:t> </a:t>
            </a:r>
            <a:r>
              <a:rPr lang="da-DK" sz="1600" i="1" dirty="0" err="1"/>
              <a:t>pylori</a:t>
            </a:r>
            <a:r>
              <a:rPr lang="da-DK" sz="1600" dirty="0"/>
              <a:t> kan påvises ved pusteprøve eller i afføring </a:t>
            </a:r>
            <a:endParaRPr lang="da-DK" sz="1600" b="1" dirty="0"/>
          </a:p>
          <a:p>
            <a:pPr>
              <a:lnSpc>
                <a:spcPct val="100000"/>
              </a:lnSpc>
            </a:pPr>
            <a:r>
              <a:rPr lang="da-DK" sz="1600" b="1" dirty="0"/>
              <a:t>Behandling 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/>
              <a:t>Symptomlindring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Fjerne udløsende årsag </a:t>
            </a:r>
            <a:endParaRPr lang="da-DK" sz="1600" dirty="0"/>
          </a:p>
          <a:p>
            <a:pPr>
              <a:lnSpc>
                <a:spcPct val="100000"/>
              </a:lnSpc>
            </a:pPr>
            <a:r>
              <a:rPr lang="da-DK" sz="1600" b="1" dirty="0"/>
              <a:t>Komplikationer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b="1" dirty="0">
                <a:solidFill>
                  <a:srgbClr val="FF0000"/>
                </a:solidFill>
              </a:rPr>
              <a:t>Blødning</a:t>
            </a:r>
            <a:endParaRPr lang="da-DK" sz="16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600" b="1" dirty="0">
                <a:solidFill>
                  <a:srgbClr val="FF0000"/>
                </a:solidFill>
              </a:rPr>
              <a:t>Perforation </a:t>
            </a:r>
            <a:endParaRPr lang="da-DK" sz="1600" b="1" dirty="0">
              <a:solidFill>
                <a:srgbClr val="FF0000"/>
              </a:solidFill>
            </a:endParaRPr>
          </a:p>
        </p:txBody>
      </p:sp>
      <p:pic>
        <p:nvPicPr>
          <p:cNvPr id="17410" name="Picture 2" descr="Mavesår - Wikipedia, den frie encyklopæd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870" y="2718941"/>
            <a:ext cx="3831176" cy="390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Laktoseintolerans 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594884"/>
            <a:ext cx="10515600" cy="517805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da-DK" sz="1800" b="1" dirty="0">
                <a:solidFill>
                  <a:srgbClr val="404040"/>
                </a:solidFill>
              </a:rPr>
              <a:t>Symptomer</a:t>
            </a:r>
            <a:endParaRPr lang="da-DK" sz="1800" b="1" dirty="0">
              <a:solidFill>
                <a:srgbClr val="40404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400" dirty="0"/>
              <a:t>Diarré 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Mavesmerter 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Oppustethed 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800" b="1" dirty="0"/>
              <a:t>Årsag</a:t>
            </a:r>
            <a:endParaRPr lang="da-DK" sz="1800" b="1" dirty="0"/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Mangel på laktase enzymet</a:t>
            </a:r>
            <a:endParaRPr lang="da-DK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1800" b="1" dirty="0"/>
              <a:t>Diagnose</a:t>
            </a:r>
            <a:endParaRPr lang="da-DK" sz="1800" b="1" dirty="0"/>
          </a:p>
          <a:p>
            <a:pPr lvl="1">
              <a:lnSpc>
                <a:spcPct val="120000"/>
              </a:lnSpc>
            </a:pPr>
            <a:r>
              <a:rPr lang="da-DK" sz="1400" dirty="0"/>
              <a:t>Blodprøve, som kan vise genfejl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Biopsi fra duodenum 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800" b="1" dirty="0"/>
              <a:t>Behandling</a:t>
            </a:r>
            <a:endParaRPr lang="da-DK" sz="1800" b="1" dirty="0"/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Laktosefri diæt 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Evt. laktase-piller </a:t>
            </a:r>
            <a:br>
              <a:rPr lang="da-DK" sz="1400" dirty="0"/>
            </a:br>
            <a:endParaRPr lang="da-DK" sz="1800" dirty="0">
              <a:solidFill>
                <a:srgbClr val="40404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1800" dirty="0"/>
              <a:t>95-98% af voksne i Danmark kan fint tåle laktose</a:t>
            </a:r>
            <a:endParaRPr lang="da-DK" sz="1800" dirty="0"/>
          </a:p>
          <a:p>
            <a:pPr>
              <a:lnSpc>
                <a:spcPct val="120000"/>
              </a:lnSpc>
            </a:pPr>
            <a:r>
              <a:rPr lang="da-DK" sz="1800" dirty="0"/>
              <a:t>Laktoseintolerans medfører </a:t>
            </a:r>
            <a:r>
              <a:rPr lang="da-DK" sz="1800" b="1" u="sng" dirty="0">
                <a:solidFill>
                  <a:srgbClr val="FF0000"/>
                </a:solidFill>
              </a:rPr>
              <a:t>ingen</a:t>
            </a:r>
            <a:r>
              <a:rPr lang="da-DK" sz="1800" dirty="0">
                <a:solidFill>
                  <a:srgbClr val="FF0000"/>
                </a:solidFill>
              </a:rPr>
              <a:t> skade på tarmsystemet</a:t>
            </a:r>
            <a:endParaRPr lang="da-DK" sz="1800" dirty="0">
              <a:solidFill>
                <a:srgbClr val="FF0000"/>
              </a:solidFill>
            </a:endParaRPr>
          </a:p>
        </p:txBody>
      </p:sp>
      <p:pic>
        <p:nvPicPr>
          <p:cNvPr id="4" name="Picture 2" descr="Image result for lactose intolera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49" y="1935314"/>
            <a:ext cx="5424376" cy="31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Cøliaki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da-DK" b="1" dirty="0"/>
              <a:t>Cøliaki = </a:t>
            </a:r>
            <a:r>
              <a:rPr lang="da-DK" u="sng" dirty="0"/>
              <a:t>glutenintolerans</a:t>
            </a:r>
            <a:endParaRPr lang="da-DK" u="sng" dirty="0"/>
          </a:p>
          <a:p>
            <a:pPr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Autoimmun tyndtarmssygdom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0,5% af den voksne befolkning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dirty="0"/>
              <a:t>Indtag af gluten kan føre til ødelæggelse af tyndtarmen </a:t>
            </a:r>
            <a:r>
              <a:rPr lang="da-DK" dirty="0">
                <a:sym typeface="Wingdings" panose="05000000000000000000" pitchFamily="2" charset="2"/>
              </a:rPr>
              <a:t></a:t>
            </a:r>
            <a:r>
              <a:rPr lang="da-DK" dirty="0"/>
              <a:t> </a:t>
            </a:r>
            <a:r>
              <a:rPr lang="da-DK" dirty="0" err="1">
                <a:solidFill>
                  <a:srgbClr val="FF0000"/>
                </a:solidFill>
              </a:rPr>
              <a:t>villusatrofi</a:t>
            </a:r>
            <a:r>
              <a:rPr lang="da-DK" dirty="0">
                <a:solidFill>
                  <a:srgbClr val="FF0000"/>
                </a:solidFill>
              </a:rPr>
              <a:t> = </a:t>
            </a:r>
            <a:r>
              <a:rPr lang="da-DK" dirty="0" err="1">
                <a:solidFill>
                  <a:srgbClr val="FF0000"/>
                </a:solidFill>
              </a:rPr>
              <a:t>malabsorption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b="1" dirty="0"/>
              <a:t>Symptomer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Diarré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Mavesmerter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Vægttab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Jernmangelanæmi (giver ikke symptomer)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Diagnose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Antistofmåling med BP (positiv hos over 90%)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Gastroskopi med </a:t>
            </a:r>
            <a:r>
              <a:rPr lang="da-DK" dirty="0" err="1"/>
              <a:t>duodenal</a:t>
            </a:r>
            <a:r>
              <a:rPr lang="da-DK" dirty="0"/>
              <a:t> biopsi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Livslang glutenfri diæt </a:t>
            </a:r>
            <a:r>
              <a:rPr lang="da-DK" dirty="0"/>
              <a:t>(hvorefter tyndtarmen vil regenerere)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Svært at holde </a:t>
            </a:r>
            <a:endParaRPr lang="da-DK" b="1" dirty="0"/>
          </a:p>
        </p:txBody>
      </p:sp>
      <p:pic>
        <p:nvPicPr>
          <p:cNvPr id="5122" name="Picture 2" descr="Cøliaki - Giv os vores merudgift tilbage! - Skrivunder.n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509" y="3679584"/>
            <a:ext cx="5428615" cy="29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n farlig glutenfri uden lægeerklæ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962" y="36512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Slide Background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29" name="Rectangle 51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da-DK" sz="4000"/>
              <a:t>Eksamen</a:t>
            </a:r>
            <a:endParaRPr lang="da-DK" sz="400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61801" y="1885949"/>
            <a:ext cx="7421675" cy="473180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a-DK" dirty="0"/>
              <a:t>Eksamensteknisk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sz="2000" dirty="0"/>
              <a:t>Spørgsmål i alle forelæsninger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b="1" dirty="0"/>
              <a:t>LÆS HELE SPØRGSMÅLET </a:t>
            </a:r>
            <a:endParaRPr lang="da-DK" sz="2000" b="1" dirty="0"/>
          </a:p>
          <a:p>
            <a:pPr lvl="2">
              <a:lnSpc>
                <a:spcPct val="150000"/>
              </a:lnSpc>
            </a:pPr>
            <a:r>
              <a:rPr lang="da-DK" dirty="0"/>
              <a:t>Obs </a:t>
            </a:r>
            <a:r>
              <a:rPr lang="da-DK" b="1" u="sng" dirty="0"/>
              <a:t>HVAD </a:t>
            </a:r>
            <a:r>
              <a:rPr lang="da-DK" dirty="0"/>
              <a:t>der bliver spurgt til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… Og ikke  bare ”jeg kan huske noget med…”*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sz="2000" dirty="0"/>
              <a:t>”Ikke”-spørgsmål er tydeliggjort med fx understreget/fed/blokbogstaver   </a:t>
            </a:r>
            <a:endParaRPr lang="da-DK" sz="2000" dirty="0"/>
          </a:p>
          <a:p>
            <a:endParaRPr lang="da-DK" sz="2000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8256" y="1969358"/>
            <a:ext cx="4111943" cy="4098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82881"/>
            <a:ext cx="10515600" cy="994409"/>
          </a:xfrm>
        </p:spPr>
        <p:txBody>
          <a:bodyPr/>
          <a:lstStyle/>
          <a:p>
            <a:r>
              <a:rPr lang="da-DK" dirty="0"/>
              <a:t>Mb. </a:t>
            </a:r>
            <a:r>
              <a:rPr lang="da-DK" dirty="0" err="1"/>
              <a:t>Crohn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463040"/>
            <a:ext cx="5679558" cy="521207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da-DK" sz="3400" dirty="0"/>
              <a:t>Autoimmun sygdom </a:t>
            </a:r>
            <a:endParaRPr lang="da-DK" sz="3400" dirty="0"/>
          </a:p>
          <a:p>
            <a:pPr>
              <a:lnSpc>
                <a:spcPct val="120000"/>
              </a:lnSpc>
            </a:pPr>
            <a:r>
              <a:rPr lang="da-DK" sz="3400" dirty="0">
                <a:solidFill>
                  <a:srgbClr val="FF0000"/>
                </a:solidFill>
              </a:rPr>
              <a:t>Kan ramme </a:t>
            </a:r>
            <a:r>
              <a:rPr lang="da-DK" sz="3400" b="1" u="sng" dirty="0">
                <a:solidFill>
                  <a:srgbClr val="FF0000"/>
                </a:solidFill>
              </a:rPr>
              <a:t>alle</a:t>
            </a:r>
            <a:r>
              <a:rPr lang="da-DK" sz="3400" dirty="0">
                <a:solidFill>
                  <a:srgbClr val="FF0000"/>
                </a:solidFill>
              </a:rPr>
              <a:t> områder af GI! </a:t>
            </a:r>
            <a:br>
              <a:rPr lang="da-DK" sz="3400" dirty="0"/>
            </a:br>
            <a:endParaRPr lang="da-DK" sz="3400" dirty="0"/>
          </a:p>
          <a:p>
            <a:pPr>
              <a:lnSpc>
                <a:spcPct val="120000"/>
              </a:lnSpc>
            </a:pPr>
            <a:r>
              <a:rPr lang="da-DK" sz="3400" b="1" dirty="0"/>
              <a:t>Symptomer </a:t>
            </a:r>
            <a:endParaRPr lang="da-DK" sz="3400" b="1" dirty="0"/>
          </a:p>
          <a:p>
            <a:pPr lvl="1">
              <a:lnSpc>
                <a:spcPct val="120000"/>
              </a:lnSpc>
            </a:pPr>
            <a:r>
              <a:rPr lang="da-DK" sz="2900" dirty="0"/>
              <a:t>Afhænger af læsionernes placering  og sværhedsgrad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Diarré og mavesmerter er hyppigst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Vægttab </a:t>
            </a:r>
            <a:endParaRPr lang="da-DK" sz="2900" dirty="0"/>
          </a:p>
          <a:p>
            <a:pPr>
              <a:lnSpc>
                <a:spcPct val="120000"/>
              </a:lnSpc>
            </a:pPr>
            <a:r>
              <a:rPr lang="da-DK" sz="3400" b="1" dirty="0"/>
              <a:t>Diagnose</a:t>
            </a:r>
            <a:r>
              <a:rPr lang="da-DK" sz="3400" dirty="0"/>
              <a:t> 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Skopi</a:t>
            </a:r>
            <a:r>
              <a:rPr lang="da-DK" sz="2900" dirty="0"/>
              <a:t>, hvor der kan tages biopsi</a:t>
            </a:r>
            <a:endParaRPr lang="da-DK" sz="2900" dirty="0"/>
          </a:p>
          <a:p>
            <a:pPr>
              <a:lnSpc>
                <a:spcPct val="120000"/>
              </a:lnSpc>
            </a:pPr>
            <a:r>
              <a:rPr lang="da-DK" sz="3400" b="1" dirty="0"/>
              <a:t>Behandling</a:t>
            </a:r>
            <a:r>
              <a:rPr lang="da-DK" sz="3400" dirty="0"/>
              <a:t> 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Afhænger af sværhedsgraden</a:t>
            </a:r>
            <a:endParaRPr lang="da-DK" sz="2900" dirty="0"/>
          </a:p>
          <a:p>
            <a:pPr lvl="2">
              <a:lnSpc>
                <a:spcPct val="120000"/>
              </a:lnSpc>
            </a:pPr>
            <a:r>
              <a:rPr lang="da-DK" sz="2500" dirty="0"/>
              <a:t>Operation (</a:t>
            </a:r>
            <a:r>
              <a:rPr lang="da-DK" sz="2500" dirty="0" err="1"/>
              <a:t>resektion</a:t>
            </a:r>
            <a:r>
              <a:rPr lang="da-DK" sz="2500" dirty="0"/>
              <a:t>) </a:t>
            </a:r>
            <a:endParaRPr lang="da-DK" sz="2500" dirty="0"/>
          </a:p>
          <a:p>
            <a:pPr lvl="2">
              <a:lnSpc>
                <a:spcPct val="120000"/>
              </a:lnSpc>
            </a:pPr>
            <a:r>
              <a:rPr lang="da-DK" sz="2500" dirty="0"/>
              <a:t>Immunsuppression (</a:t>
            </a:r>
            <a:r>
              <a:rPr lang="da-DK" sz="2500" dirty="0" err="1"/>
              <a:t>prednisolon</a:t>
            </a:r>
            <a:r>
              <a:rPr lang="da-DK" sz="2500" dirty="0"/>
              <a:t>) </a:t>
            </a:r>
            <a:endParaRPr lang="da-DK" sz="2500" dirty="0"/>
          </a:p>
          <a:p>
            <a:pPr lvl="2">
              <a:lnSpc>
                <a:spcPct val="120000"/>
              </a:lnSpc>
            </a:pPr>
            <a:r>
              <a:rPr lang="da-DK" sz="2500" dirty="0"/>
              <a:t>Immunterapi </a:t>
            </a:r>
            <a:endParaRPr lang="da-DK" sz="2500" dirty="0"/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Livslang</a:t>
            </a:r>
            <a:endParaRPr lang="da-DK" sz="2900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r="52515"/>
          <a:stretch>
            <a:fillRect/>
          </a:stretch>
        </p:blipFill>
        <p:spPr>
          <a:xfrm>
            <a:off x="8231280" y="13959"/>
            <a:ext cx="3960720" cy="3136626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340" y="3150585"/>
            <a:ext cx="3756660" cy="3707415"/>
          </a:xfrm>
          <a:prstGeom prst="rect">
            <a:avLst/>
          </a:prstGeom>
        </p:spPr>
      </p:pic>
      <p:sp>
        <p:nvSpPr>
          <p:cNvPr id="7" name="Pil: nedad 6"/>
          <p:cNvSpPr/>
          <p:nvPr/>
        </p:nvSpPr>
        <p:spPr>
          <a:xfrm rot="18498527">
            <a:off x="7123314" y="4642012"/>
            <a:ext cx="518160" cy="180594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2487" y="1"/>
            <a:ext cx="10515600" cy="1177290"/>
          </a:xfrm>
        </p:spPr>
        <p:txBody>
          <a:bodyPr/>
          <a:lstStyle/>
          <a:p>
            <a:r>
              <a:rPr lang="da-DK" dirty="0"/>
              <a:t>Colitis </a:t>
            </a:r>
            <a:r>
              <a:rPr lang="da-DK" dirty="0" err="1"/>
              <a:t>ulcerosa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50805" y="1307782"/>
            <a:ext cx="7242544" cy="543591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da-DK" sz="7200" dirty="0"/>
              <a:t>Autoimmun Inflammatorisk tarmsygdom der giver blodige </a:t>
            </a:r>
            <a:r>
              <a:rPr lang="da-DK" sz="7200" dirty="0" err="1"/>
              <a:t>ulcerationer</a:t>
            </a:r>
            <a:r>
              <a:rPr lang="da-DK" sz="7200" dirty="0"/>
              <a:t> i tarmens slimhinde</a:t>
            </a:r>
            <a:endParaRPr lang="da-DK" sz="7200" dirty="0"/>
          </a:p>
          <a:p>
            <a:pPr>
              <a:lnSpc>
                <a:spcPct val="120000"/>
              </a:lnSpc>
            </a:pPr>
            <a:r>
              <a:rPr lang="da-DK" sz="7200" dirty="0">
                <a:solidFill>
                  <a:srgbClr val="FF0000"/>
                </a:solidFill>
              </a:rPr>
              <a:t>Afficerer </a:t>
            </a:r>
            <a:r>
              <a:rPr lang="da-DK" sz="7200" u="sng" dirty="0">
                <a:solidFill>
                  <a:srgbClr val="FF0000"/>
                </a:solidFill>
              </a:rPr>
              <a:t>kun </a:t>
            </a:r>
            <a:r>
              <a:rPr lang="da-DK" sz="7200" u="sng" dirty="0" err="1">
                <a:solidFill>
                  <a:srgbClr val="FF0000"/>
                </a:solidFill>
              </a:rPr>
              <a:t>colon</a:t>
            </a:r>
            <a:r>
              <a:rPr lang="da-DK" sz="7200" u="sng" dirty="0">
                <a:solidFill>
                  <a:srgbClr val="FF0000"/>
                </a:solidFill>
              </a:rPr>
              <a:t> og </a:t>
            </a:r>
            <a:r>
              <a:rPr lang="da-DK" sz="7200" u="sng" dirty="0" err="1">
                <a:solidFill>
                  <a:srgbClr val="FF0000"/>
                </a:solidFill>
              </a:rPr>
              <a:t>rectum</a:t>
            </a:r>
            <a:r>
              <a:rPr lang="da-DK" sz="7200" u="sng" dirty="0">
                <a:solidFill>
                  <a:srgbClr val="FF0000"/>
                </a:solidFill>
              </a:rPr>
              <a:t> </a:t>
            </a:r>
            <a:endParaRPr lang="da-DK" sz="7200" u="sng" dirty="0"/>
          </a:p>
          <a:p>
            <a:pPr>
              <a:lnSpc>
                <a:spcPct val="120000"/>
              </a:lnSpc>
            </a:pPr>
            <a:r>
              <a:rPr lang="da-DK" sz="7200" b="1" dirty="0"/>
              <a:t>Symptomer - </a:t>
            </a:r>
            <a:r>
              <a:rPr lang="da-DK" sz="7200" dirty="0"/>
              <a:t>Jo mere involveret tarm, jo flere symptomer</a:t>
            </a:r>
            <a:endParaRPr lang="da-DK" sz="7200" dirty="0"/>
          </a:p>
          <a:p>
            <a:pPr lvl="1">
              <a:lnSpc>
                <a:spcPct val="120000"/>
              </a:lnSpc>
            </a:pPr>
            <a:r>
              <a:rPr lang="da-DK" sz="7200" dirty="0"/>
              <a:t>Diarré – kan være blodig </a:t>
            </a:r>
            <a:endParaRPr lang="da-DK" sz="7200" dirty="0"/>
          </a:p>
          <a:p>
            <a:pPr lvl="1">
              <a:lnSpc>
                <a:spcPct val="120000"/>
              </a:lnSpc>
            </a:pPr>
            <a:r>
              <a:rPr lang="da-DK" sz="7200" dirty="0"/>
              <a:t>Mavesmerter </a:t>
            </a:r>
            <a:endParaRPr lang="da-DK" sz="7200" dirty="0"/>
          </a:p>
          <a:p>
            <a:pPr>
              <a:lnSpc>
                <a:spcPct val="120000"/>
              </a:lnSpc>
            </a:pPr>
            <a:r>
              <a:rPr lang="da-DK" sz="7200" b="1" dirty="0"/>
              <a:t>Diagnose</a:t>
            </a:r>
            <a:endParaRPr lang="da-DK" sz="7200" b="1" dirty="0"/>
          </a:p>
          <a:p>
            <a:pPr lvl="1">
              <a:lnSpc>
                <a:spcPct val="120000"/>
              </a:lnSpc>
            </a:pPr>
            <a:r>
              <a:rPr lang="da-DK" sz="7200" dirty="0" err="1"/>
              <a:t>Coloskopi</a:t>
            </a:r>
            <a:r>
              <a:rPr lang="da-DK" sz="7200" dirty="0"/>
              <a:t>, hvor der kan tages biopsi </a:t>
            </a:r>
            <a:endParaRPr lang="da-DK" sz="7200" dirty="0"/>
          </a:p>
          <a:p>
            <a:pPr>
              <a:lnSpc>
                <a:spcPct val="120000"/>
              </a:lnSpc>
            </a:pPr>
            <a:r>
              <a:rPr lang="da-DK" sz="7200" b="1" dirty="0"/>
              <a:t>Behandling</a:t>
            </a:r>
            <a:endParaRPr lang="da-DK" sz="7200" b="1" dirty="0"/>
          </a:p>
          <a:p>
            <a:pPr lvl="1">
              <a:lnSpc>
                <a:spcPct val="120000"/>
              </a:lnSpc>
            </a:pPr>
            <a:r>
              <a:rPr lang="da-DK" sz="7200" dirty="0"/>
              <a:t>Afhænger af sværhedsgraden</a:t>
            </a:r>
            <a:endParaRPr lang="da-DK" sz="7200" dirty="0"/>
          </a:p>
          <a:p>
            <a:pPr lvl="2">
              <a:lnSpc>
                <a:spcPct val="120000"/>
              </a:lnSpc>
            </a:pPr>
            <a:r>
              <a:rPr lang="da-DK" sz="4800" dirty="0"/>
              <a:t>Immunsuppression (</a:t>
            </a:r>
            <a:r>
              <a:rPr lang="da-DK" sz="4800" dirty="0" err="1"/>
              <a:t>prednisolon</a:t>
            </a:r>
            <a:r>
              <a:rPr lang="da-DK" sz="4800" dirty="0"/>
              <a:t>)</a:t>
            </a:r>
            <a:endParaRPr lang="da-DK" sz="4800" dirty="0"/>
          </a:p>
          <a:p>
            <a:pPr lvl="2">
              <a:lnSpc>
                <a:spcPct val="120000"/>
              </a:lnSpc>
            </a:pPr>
            <a:r>
              <a:rPr lang="da-DK" sz="4800" dirty="0"/>
              <a:t>Immunterapi </a:t>
            </a:r>
            <a:endParaRPr lang="da-DK" sz="4800" dirty="0"/>
          </a:p>
          <a:p>
            <a:pPr lvl="2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Evt. operation (</a:t>
            </a:r>
            <a:r>
              <a:rPr lang="da-DK" sz="4800" dirty="0" err="1">
                <a:solidFill>
                  <a:srgbClr val="FF0000"/>
                </a:solidFill>
              </a:rPr>
              <a:t>resektion</a:t>
            </a:r>
            <a:r>
              <a:rPr lang="da-DK" sz="4800" dirty="0">
                <a:solidFill>
                  <a:srgbClr val="FF0000"/>
                </a:solidFill>
              </a:rPr>
              <a:t> eller stomi)</a:t>
            </a:r>
            <a:endParaRPr lang="da-DK" sz="4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7200" dirty="0">
                <a:solidFill>
                  <a:srgbClr val="FF0000"/>
                </a:solidFill>
              </a:rPr>
              <a:t>Livslang </a:t>
            </a:r>
            <a:endParaRPr lang="da-DK" sz="7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7200" dirty="0" err="1">
                <a:solidFill>
                  <a:srgbClr val="FF0000"/>
                </a:solidFill>
              </a:rPr>
              <a:t>Resektion</a:t>
            </a:r>
            <a:r>
              <a:rPr lang="da-DK" sz="7200" dirty="0">
                <a:solidFill>
                  <a:srgbClr val="FF0000"/>
                </a:solidFill>
              </a:rPr>
              <a:t> af </a:t>
            </a:r>
            <a:r>
              <a:rPr lang="da-DK" sz="7200" dirty="0" err="1">
                <a:solidFill>
                  <a:srgbClr val="FF0000"/>
                </a:solidFill>
              </a:rPr>
              <a:t>colon</a:t>
            </a:r>
            <a:r>
              <a:rPr lang="da-DK" sz="7200" dirty="0">
                <a:solidFill>
                  <a:srgbClr val="FF0000"/>
                </a:solidFill>
              </a:rPr>
              <a:t> er den eneste kurative behandling</a:t>
            </a:r>
            <a:endParaRPr lang="da-DK" sz="72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7200" dirty="0"/>
              <a:t>Ca. 20% af patienterne ender med stomi </a:t>
            </a:r>
            <a:endParaRPr lang="da-DK" sz="7200" dirty="0"/>
          </a:p>
          <a:p>
            <a:endParaRPr lang="da-DK" dirty="0"/>
          </a:p>
        </p:txBody>
      </p:sp>
      <p:pic>
        <p:nvPicPr>
          <p:cNvPr id="6" name="Picture 2" descr="Bytte av urostomipos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940" y="0"/>
            <a:ext cx="2482060" cy="315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2"/>
          <a:srcRect l="54475" r="1036"/>
          <a:stretch>
            <a:fillRect/>
          </a:stretch>
        </p:blipFill>
        <p:spPr>
          <a:xfrm>
            <a:off x="6859322" y="2721862"/>
            <a:ext cx="3737316" cy="3158986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275" y="4703557"/>
            <a:ext cx="2655725" cy="2154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32" y="1423268"/>
            <a:ext cx="10667335" cy="401146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Akut abdomen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Appendicit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6762750" cy="491541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da-DK" sz="2900" dirty="0"/>
              <a:t>Blindtarmsbetændelse</a:t>
            </a:r>
            <a:endParaRPr lang="da-DK" sz="2900" dirty="0"/>
          </a:p>
          <a:p>
            <a:pPr>
              <a:lnSpc>
                <a:spcPct val="120000"/>
              </a:lnSpc>
            </a:pPr>
            <a:r>
              <a:rPr lang="da-DK" sz="2900" b="1" dirty="0"/>
              <a:t>Symptomer</a:t>
            </a:r>
            <a:endParaRPr lang="da-DK" sz="2900" b="1" dirty="0"/>
          </a:p>
          <a:p>
            <a:pPr lvl="1">
              <a:lnSpc>
                <a:spcPct val="120000"/>
              </a:lnSpc>
            </a:pPr>
            <a:r>
              <a:rPr lang="da-DK" sz="2500" dirty="0"/>
              <a:t>Langsomt indsættende smerter i </a:t>
            </a:r>
            <a:r>
              <a:rPr lang="da-DK" sz="2500" u="sng" dirty="0">
                <a:solidFill>
                  <a:srgbClr val="FF0000"/>
                </a:solidFill>
              </a:rPr>
              <a:t>højre </a:t>
            </a:r>
            <a:r>
              <a:rPr lang="da-DK" sz="2500" u="sng" dirty="0" err="1">
                <a:solidFill>
                  <a:srgbClr val="FF0000"/>
                </a:solidFill>
              </a:rPr>
              <a:t>fossa</a:t>
            </a:r>
            <a:endParaRPr lang="da-DK" sz="2500" u="sng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500" dirty="0"/>
              <a:t>Kvalme og evt. opkastninger</a:t>
            </a:r>
            <a:endParaRPr lang="da-DK" sz="2500" dirty="0"/>
          </a:p>
          <a:p>
            <a:pPr lvl="1">
              <a:lnSpc>
                <a:spcPct val="120000"/>
              </a:lnSpc>
            </a:pPr>
            <a:r>
              <a:rPr lang="da-DK" sz="2500" dirty="0"/>
              <a:t>Typisk vil patienten gerne holde sig mest muligt i ro </a:t>
            </a:r>
            <a:endParaRPr lang="da-DK" sz="2500" dirty="0"/>
          </a:p>
          <a:p>
            <a:pPr>
              <a:lnSpc>
                <a:spcPct val="120000"/>
              </a:lnSpc>
            </a:pPr>
            <a:r>
              <a:rPr lang="da-DK" b="1" dirty="0"/>
              <a:t>Diagnose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Klinisk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Den endelige diagnose får man først ved operation (</a:t>
            </a:r>
            <a:r>
              <a:rPr lang="da-DK" dirty="0" err="1"/>
              <a:t>laparoskopi</a:t>
            </a:r>
            <a:r>
              <a:rPr lang="da-DK" dirty="0"/>
              <a:t>) </a:t>
            </a:r>
            <a:br>
              <a:rPr lang="da-DK" dirty="0"/>
            </a:br>
            <a:endParaRPr lang="da-DK" b="1" dirty="0"/>
          </a:p>
          <a:p>
            <a:pPr>
              <a:lnSpc>
                <a:spcPct val="12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Akut operation med fjernelse af </a:t>
            </a:r>
            <a:r>
              <a:rPr lang="da-DK" dirty="0" err="1">
                <a:solidFill>
                  <a:srgbClr val="FF0000"/>
                </a:solidFill>
              </a:rPr>
              <a:t>appendix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Oftest laparoskopisk, men nogle gange åben OP </a:t>
            </a:r>
            <a:endParaRPr lang="da-DK" dirty="0"/>
          </a:p>
          <a:p>
            <a:endParaRPr lang="da-DK" dirty="0"/>
          </a:p>
        </p:txBody>
      </p:sp>
      <p:pic>
        <p:nvPicPr>
          <p:cNvPr id="14338" name="Picture 2" descr="Appendectomy: What to Expect at Hom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76" y="3682471"/>
            <a:ext cx="4893524" cy="31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ppendectomy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19" y="162442"/>
            <a:ext cx="4255238" cy="31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41263"/>
            <a:ext cx="10515600" cy="981748"/>
          </a:xfrm>
        </p:spPr>
        <p:txBody>
          <a:bodyPr/>
          <a:lstStyle/>
          <a:p>
            <a:r>
              <a:rPr lang="da-DK" dirty="0" err="1"/>
              <a:t>Ileus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417320"/>
            <a:ext cx="10515600" cy="544068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da-DK" sz="2000" dirty="0"/>
              <a:t>Ophævet passage gennem tarmsystemet</a:t>
            </a:r>
            <a:endParaRPr lang="da-DK" sz="2000" dirty="0"/>
          </a:p>
          <a:p>
            <a:pPr lvl="1">
              <a:lnSpc>
                <a:spcPct val="120000"/>
              </a:lnSpc>
            </a:pPr>
            <a:r>
              <a:rPr lang="da-DK" sz="1800" dirty="0"/>
              <a:t>Kan ske i både tyndtarm og tyktarm – hyppigst i tyndtarm </a:t>
            </a:r>
            <a:endParaRPr lang="da-DK" sz="1800" dirty="0"/>
          </a:p>
          <a:p>
            <a:pPr>
              <a:lnSpc>
                <a:spcPct val="120000"/>
              </a:lnSpc>
            </a:pPr>
            <a:r>
              <a:rPr lang="da-DK" sz="2000" dirty="0"/>
              <a:t> </a:t>
            </a:r>
            <a:r>
              <a:rPr lang="da-DK" sz="2000" b="1" dirty="0"/>
              <a:t>Inddeles i </a:t>
            </a:r>
            <a:endParaRPr lang="da-DK" sz="2000" b="1" dirty="0"/>
          </a:p>
          <a:p>
            <a:pPr lvl="1">
              <a:lnSpc>
                <a:spcPct val="120000"/>
              </a:lnSpc>
            </a:pPr>
            <a:r>
              <a:rPr lang="da-DK" sz="1800" dirty="0"/>
              <a:t>Mekanisk = obstruktion </a:t>
            </a:r>
            <a:endParaRPr lang="da-DK" sz="1800" dirty="0"/>
          </a:p>
          <a:p>
            <a:pPr lvl="1">
              <a:lnSpc>
                <a:spcPct val="120000"/>
              </a:lnSpc>
            </a:pPr>
            <a:r>
              <a:rPr lang="da-DK" sz="1800" dirty="0"/>
              <a:t>Paralytisk = manglende peristaltik </a:t>
            </a:r>
            <a:endParaRPr lang="da-DK" sz="1800" dirty="0"/>
          </a:p>
          <a:p>
            <a:pPr>
              <a:lnSpc>
                <a:spcPct val="120000"/>
              </a:lnSpc>
            </a:pPr>
            <a:r>
              <a:rPr lang="da-DK" sz="2000" b="1" dirty="0"/>
              <a:t>Symptomer </a:t>
            </a:r>
            <a:endParaRPr lang="da-DK" sz="2000" b="1" dirty="0"/>
          </a:p>
          <a:p>
            <a:pPr lvl="1">
              <a:lnSpc>
                <a:spcPct val="120000"/>
              </a:lnSpc>
            </a:pPr>
            <a:r>
              <a:rPr lang="da-DK" sz="1800" dirty="0"/>
              <a:t>Opkast</a:t>
            </a:r>
            <a:endParaRPr lang="da-DK" sz="1800" dirty="0"/>
          </a:p>
          <a:p>
            <a:pPr lvl="1">
              <a:lnSpc>
                <a:spcPct val="120000"/>
              </a:lnSpc>
            </a:pPr>
            <a:r>
              <a:rPr lang="da-DK" sz="1800" dirty="0" err="1"/>
              <a:t>Meteorisme</a:t>
            </a:r>
            <a:endParaRPr lang="da-DK" sz="1800" dirty="0"/>
          </a:p>
          <a:p>
            <a:pPr lvl="1">
              <a:lnSpc>
                <a:spcPct val="120000"/>
              </a:lnSpc>
            </a:pPr>
            <a:r>
              <a:rPr lang="da-DK" sz="1800" dirty="0">
                <a:solidFill>
                  <a:srgbClr val="FF0000"/>
                </a:solidFill>
              </a:rPr>
              <a:t>Mavesmerter </a:t>
            </a:r>
            <a:endParaRPr lang="da-DK" sz="1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800" dirty="0">
                <a:solidFill>
                  <a:srgbClr val="FF0000"/>
                </a:solidFill>
              </a:rPr>
              <a:t>Afførings- og </a:t>
            </a:r>
            <a:r>
              <a:rPr lang="da-DK" sz="1800" dirty="0" err="1">
                <a:solidFill>
                  <a:srgbClr val="FF0000"/>
                </a:solidFill>
              </a:rPr>
              <a:t>flatusstop</a:t>
            </a:r>
            <a:endParaRPr lang="da-DK" sz="1800" dirty="0">
              <a:solidFill>
                <a:srgbClr val="FF0000"/>
              </a:solidFill>
            </a:endParaRPr>
          </a:p>
          <a:p>
            <a:r>
              <a:rPr lang="da-DK" sz="1800" b="1" dirty="0"/>
              <a:t>Diagnose</a:t>
            </a:r>
            <a:endParaRPr lang="da-DK" sz="1800" b="1" dirty="0"/>
          </a:p>
          <a:p>
            <a:pPr lvl="1"/>
            <a:r>
              <a:rPr lang="da-DK" sz="1600" dirty="0"/>
              <a:t>Klinisk (</a:t>
            </a:r>
            <a:r>
              <a:rPr lang="da-DK" sz="1400" dirty="0" err="1"/>
              <a:t>Meteoristisk</a:t>
            </a:r>
            <a:r>
              <a:rPr lang="da-DK" sz="1400" dirty="0"/>
              <a:t> og spændt abdomen)</a:t>
            </a:r>
            <a:endParaRPr lang="da-DK" sz="1400" dirty="0"/>
          </a:p>
          <a:p>
            <a:pPr lvl="1"/>
            <a:r>
              <a:rPr lang="da-DK" sz="1600" dirty="0"/>
              <a:t>CT </a:t>
            </a:r>
            <a:br>
              <a:rPr lang="da-DK" sz="1600" dirty="0"/>
            </a:br>
            <a:endParaRPr lang="da-DK" sz="1600" dirty="0"/>
          </a:p>
          <a:p>
            <a:r>
              <a:rPr lang="da-DK" sz="1800" b="1" dirty="0"/>
              <a:t>Behandling </a:t>
            </a:r>
            <a:endParaRPr lang="da-DK" sz="1800" b="1" dirty="0"/>
          </a:p>
          <a:p>
            <a:pPr lvl="1"/>
            <a:r>
              <a:rPr lang="da-DK" sz="1600" dirty="0">
                <a:solidFill>
                  <a:srgbClr val="FF0000"/>
                </a:solidFill>
              </a:rPr>
              <a:t>Akut operation*</a:t>
            </a:r>
            <a:endParaRPr lang="da-DK" sz="1600" dirty="0">
              <a:solidFill>
                <a:srgbClr val="FF0000"/>
              </a:solidFill>
            </a:endParaRP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842" y="137160"/>
            <a:ext cx="4231759" cy="3753980"/>
          </a:xfrm>
          <a:prstGeom prst="rect">
            <a:avLst/>
          </a:prstGeom>
        </p:spPr>
      </p:pic>
      <p:pic>
        <p:nvPicPr>
          <p:cNvPr id="4" name="Picture 2" descr="Abdominal CT: small bowel obstruction • LITFL • Radiology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244" y="3995244"/>
            <a:ext cx="6677357" cy="265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71525" y="125095"/>
            <a:ext cx="10515600" cy="926465"/>
          </a:xfrm>
        </p:spPr>
        <p:txBody>
          <a:bodyPr/>
          <a:lstStyle/>
          <a:p>
            <a:r>
              <a:rPr lang="da-DK" dirty="0"/>
              <a:t>GI blødning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65860"/>
            <a:ext cx="10515600" cy="55670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a-DK" sz="1300" b="1" dirty="0"/>
              <a:t>Symptomer</a:t>
            </a:r>
            <a:endParaRPr lang="da-DK" sz="1300" b="1" dirty="0"/>
          </a:p>
          <a:p>
            <a:pPr lvl="1">
              <a:lnSpc>
                <a:spcPct val="100000"/>
              </a:lnSpc>
            </a:pPr>
            <a:r>
              <a:rPr lang="da-DK" sz="1300" dirty="0" err="1">
                <a:solidFill>
                  <a:srgbClr val="FF0000"/>
                </a:solidFill>
              </a:rPr>
              <a:t>Hæmatemese</a:t>
            </a:r>
            <a:r>
              <a:rPr lang="da-DK" sz="1300" dirty="0">
                <a:solidFill>
                  <a:srgbClr val="FF0000"/>
                </a:solidFill>
              </a:rPr>
              <a:t>  (</a:t>
            </a:r>
            <a:r>
              <a:rPr lang="da-DK" sz="1300" dirty="0"/>
              <a:t>Kaffegrumslignende opkast)</a:t>
            </a:r>
            <a:endParaRPr lang="da-DK" sz="1300" dirty="0"/>
          </a:p>
          <a:p>
            <a:pPr lvl="1">
              <a:lnSpc>
                <a:spcPct val="100000"/>
              </a:lnSpc>
            </a:pPr>
            <a:r>
              <a:rPr lang="da-DK" sz="1300" dirty="0" err="1">
                <a:solidFill>
                  <a:srgbClr val="FF0000"/>
                </a:solidFill>
              </a:rPr>
              <a:t>Melæna</a:t>
            </a:r>
            <a:r>
              <a:rPr lang="da-DK" sz="1300" dirty="0">
                <a:solidFill>
                  <a:srgbClr val="FF0000"/>
                </a:solidFill>
              </a:rPr>
              <a:t> (</a:t>
            </a:r>
            <a:r>
              <a:rPr lang="da-DK" sz="1300" dirty="0"/>
              <a:t>Afføring med delvist fordøjet blod, som er sort, tjærelignende og med en karakteristisk sødlig lugt)</a:t>
            </a:r>
            <a:endParaRPr lang="da-DK" sz="1300" dirty="0"/>
          </a:p>
          <a:p>
            <a:pPr lvl="1">
              <a:lnSpc>
                <a:spcPct val="100000"/>
              </a:lnSpc>
            </a:pPr>
            <a:r>
              <a:rPr lang="da-DK" sz="1300" dirty="0"/>
              <a:t>Frisk blødning kommer som regel fra </a:t>
            </a:r>
            <a:r>
              <a:rPr lang="da-DK" sz="1300" dirty="0" err="1"/>
              <a:t>rectum</a:t>
            </a:r>
            <a:r>
              <a:rPr lang="da-DK" sz="1300" dirty="0"/>
              <a:t> og </a:t>
            </a:r>
            <a:r>
              <a:rPr lang="da-DK" sz="1300" dirty="0" err="1"/>
              <a:t>analkanal</a:t>
            </a:r>
            <a:r>
              <a:rPr lang="da-DK" sz="1300" dirty="0"/>
              <a:t> </a:t>
            </a:r>
            <a:endParaRPr lang="da-DK" sz="1300" dirty="0"/>
          </a:p>
          <a:p>
            <a:pPr lvl="1">
              <a:lnSpc>
                <a:spcPct val="100000"/>
              </a:lnSpc>
            </a:pPr>
            <a:r>
              <a:rPr lang="da-DK" sz="1300" dirty="0"/>
              <a:t>Anæmi (kan give symptomer)</a:t>
            </a:r>
            <a:endParaRPr lang="da-DK" sz="1300" dirty="0"/>
          </a:p>
          <a:p>
            <a:pPr>
              <a:lnSpc>
                <a:spcPct val="100000"/>
              </a:lnSpc>
            </a:pPr>
            <a:r>
              <a:rPr lang="da-DK" sz="1300" b="1" dirty="0"/>
              <a:t>Hyppigste årsager til akut GI blødning</a:t>
            </a:r>
            <a:endParaRPr lang="da-DK" sz="1300" b="1" dirty="0"/>
          </a:p>
          <a:p>
            <a:pPr lvl="1">
              <a:lnSpc>
                <a:spcPct val="100000"/>
              </a:lnSpc>
            </a:pPr>
            <a:r>
              <a:rPr lang="da-DK" sz="1300" dirty="0">
                <a:solidFill>
                  <a:srgbClr val="FF0000"/>
                </a:solidFill>
              </a:rPr>
              <a:t>Blødende ulcus</a:t>
            </a:r>
            <a:endParaRPr lang="da-DK" sz="13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300" dirty="0" err="1">
                <a:solidFill>
                  <a:srgbClr val="FF0000"/>
                </a:solidFill>
              </a:rPr>
              <a:t>Eosophagusvaricer</a:t>
            </a:r>
            <a:r>
              <a:rPr lang="da-DK" sz="1300" dirty="0">
                <a:solidFill>
                  <a:srgbClr val="FF0000"/>
                </a:solidFill>
              </a:rPr>
              <a:t> </a:t>
            </a:r>
            <a:endParaRPr lang="da-DK" sz="13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da-DK" sz="1300" b="1" dirty="0"/>
              <a:t>Behandling</a:t>
            </a:r>
            <a:r>
              <a:rPr lang="da-DK" sz="1300" dirty="0"/>
              <a:t> </a:t>
            </a:r>
            <a:endParaRPr lang="da-DK" sz="1300" dirty="0"/>
          </a:p>
          <a:p>
            <a:pPr lvl="1">
              <a:lnSpc>
                <a:spcPct val="100000"/>
              </a:lnSpc>
            </a:pPr>
            <a:r>
              <a:rPr lang="da-DK" sz="1300" dirty="0">
                <a:solidFill>
                  <a:srgbClr val="FF0000"/>
                </a:solidFill>
              </a:rPr>
              <a:t>Akut stabilisering af ustabile blødere* (ABCDE)</a:t>
            </a:r>
            <a:endParaRPr lang="da-DK" sz="13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sz="1300" dirty="0"/>
              <a:t>Korrektion af kredsløb med væske og evt. blod</a:t>
            </a:r>
            <a:endParaRPr lang="da-DK" sz="1300" dirty="0"/>
          </a:p>
          <a:p>
            <a:pPr lvl="1">
              <a:lnSpc>
                <a:spcPct val="100000"/>
              </a:lnSpc>
            </a:pPr>
            <a:r>
              <a:rPr lang="da-DK" sz="1300" dirty="0"/>
              <a:t>Når patienten er stabil laves gastroskopi</a:t>
            </a:r>
            <a:endParaRPr lang="da-DK" sz="1300" dirty="0"/>
          </a:p>
          <a:p>
            <a:pPr lvl="2">
              <a:lnSpc>
                <a:spcPct val="100000"/>
              </a:lnSpc>
            </a:pPr>
            <a:r>
              <a:rPr lang="da-DK" sz="1300" dirty="0"/>
              <a:t>Ulcus = </a:t>
            </a:r>
            <a:r>
              <a:rPr lang="da-DK" sz="1300" dirty="0" err="1"/>
              <a:t>Elkoagulation</a:t>
            </a:r>
            <a:r>
              <a:rPr lang="da-DK" sz="1300" dirty="0"/>
              <a:t>, injektion med adrenalin eller clips</a:t>
            </a:r>
            <a:endParaRPr lang="da-DK" sz="1300" dirty="0"/>
          </a:p>
          <a:p>
            <a:pPr lvl="2">
              <a:lnSpc>
                <a:spcPct val="100000"/>
              </a:lnSpc>
            </a:pPr>
            <a:r>
              <a:rPr lang="da-DK" sz="1300" dirty="0" err="1"/>
              <a:t>Varicer</a:t>
            </a:r>
            <a:r>
              <a:rPr lang="da-DK" sz="1300" dirty="0"/>
              <a:t> = </a:t>
            </a:r>
            <a:r>
              <a:rPr lang="da-DK" sz="1300" dirty="0" err="1"/>
              <a:t>banding</a:t>
            </a:r>
            <a:r>
              <a:rPr lang="da-DK" sz="1300" dirty="0"/>
              <a:t> med elastik eller sonde/stent i </a:t>
            </a:r>
            <a:r>
              <a:rPr lang="da-DK" sz="1300" dirty="0" err="1"/>
              <a:t>øsofagus</a:t>
            </a:r>
            <a:r>
              <a:rPr lang="da-DK" sz="1300" dirty="0"/>
              <a:t>, hvis der fortsat er blødning </a:t>
            </a:r>
            <a:endParaRPr lang="da-DK" sz="1300" b="1" dirty="0"/>
          </a:p>
          <a:p>
            <a:pPr>
              <a:lnSpc>
                <a:spcPct val="100000"/>
              </a:lnSpc>
            </a:pPr>
            <a:r>
              <a:rPr lang="da-DK" sz="1300" b="1" dirty="0"/>
              <a:t>Prognose </a:t>
            </a:r>
            <a:endParaRPr lang="da-DK" sz="1300" b="1" dirty="0"/>
          </a:p>
          <a:p>
            <a:pPr lvl="1">
              <a:lnSpc>
                <a:spcPct val="100000"/>
              </a:lnSpc>
            </a:pPr>
            <a:r>
              <a:rPr lang="da-DK" sz="1300" dirty="0"/>
              <a:t>Øvre blødning er klart det farligste - mortalitet ca. 10% ved større blødning</a:t>
            </a:r>
            <a:endParaRPr lang="da-DK" sz="1300" dirty="0"/>
          </a:p>
          <a:p>
            <a:pPr lvl="2">
              <a:lnSpc>
                <a:spcPct val="100000"/>
              </a:lnSpc>
            </a:pPr>
            <a:r>
              <a:rPr lang="da-DK" sz="1300" dirty="0" err="1">
                <a:solidFill>
                  <a:srgbClr val="FF0000"/>
                </a:solidFill>
              </a:rPr>
              <a:t>Variceblødning</a:t>
            </a:r>
            <a:r>
              <a:rPr lang="da-DK" sz="1300" dirty="0">
                <a:solidFill>
                  <a:srgbClr val="FF0000"/>
                </a:solidFill>
              </a:rPr>
              <a:t> pba. levercirrose har noget højere mortalitet </a:t>
            </a:r>
            <a:endParaRPr lang="da-DK" sz="13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sz="1300" dirty="0"/>
              <a:t>Ofte </a:t>
            </a:r>
            <a:r>
              <a:rPr lang="da-DK" sz="1300" dirty="0" err="1"/>
              <a:t>reblødning</a:t>
            </a:r>
            <a:r>
              <a:rPr lang="da-DK" sz="1300" dirty="0"/>
              <a:t> </a:t>
            </a:r>
            <a:endParaRPr lang="da-DK" sz="1300" dirty="0"/>
          </a:p>
          <a:p>
            <a:pPr lvl="1">
              <a:lnSpc>
                <a:spcPct val="100000"/>
              </a:lnSpc>
            </a:pPr>
            <a:r>
              <a:rPr lang="da-DK" sz="1300" dirty="0"/>
              <a:t>Nedre blødning har meget lav mortalitet</a:t>
            </a:r>
            <a:endParaRPr lang="da-DK" sz="1300" b="1" dirty="0"/>
          </a:p>
        </p:txBody>
      </p:sp>
      <p:sp>
        <p:nvSpPr>
          <p:cNvPr id="5" name="Tekstfelt 4"/>
          <p:cNvSpPr txBox="1"/>
          <p:nvPr/>
        </p:nvSpPr>
        <p:spPr>
          <a:xfrm>
            <a:off x="9304020" y="5040134"/>
            <a:ext cx="270891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a-DK" sz="1600" b="1" dirty="0"/>
              <a:t>          *Ustabile blødere</a:t>
            </a:r>
            <a:endParaRPr lang="da-DK" sz="1600" b="1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sz="1400" dirty="0"/>
              <a:t>Lavt BT (&lt;100 systolisk)</a:t>
            </a:r>
            <a:endParaRPr lang="da-DK" sz="1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sz="1400" dirty="0"/>
              <a:t>Høj puls (&gt;100) </a:t>
            </a:r>
            <a:endParaRPr lang="da-DK" sz="1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sz="1400" dirty="0"/>
              <a:t>Bleg</a:t>
            </a:r>
            <a:endParaRPr lang="da-DK" sz="1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sz="1400" dirty="0" err="1"/>
              <a:t>Klamtsvedende</a:t>
            </a:r>
            <a:r>
              <a:rPr lang="da-DK" sz="1400" dirty="0"/>
              <a:t> </a:t>
            </a:r>
            <a:endParaRPr lang="da-DK" sz="1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a-DK" sz="1400" dirty="0"/>
              <a:t>Evt. synkope </a:t>
            </a:r>
            <a:endParaRPr lang="da-DK" sz="1400" dirty="0"/>
          </a:p>
          <a:p>
            <a:endParaRPr lang="da-DK" dirty="0"/>
          </a:p>
        </p:txBody>
      </p:sp>
      <p:pic>
        <p:nvPicPr>
          <p:cNvPr id="6" name="Picture 2" descr="ØSTFAGUSVARICER OG GASTRISKE VARICER | Medicinsk Kompen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712" y="0"/>
            <a:ext cx="2447288" cy="253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37" y="2363242"/>
            <a:ext cx="4805963" cy="2131516"/>
          </a:xfrm>
          <a:prstGeom prst="rect">
            <a:avLst/>
          </a:prstGeom>
        </p:spPr>
      </p:pic>
      <p:sp>
        <p:nvSpPr>
          <p:cNvPr id="9" name="Rektangel 8"/>
          <p:cNvSpPr/>
          <p:nvPr/>
        </p:nvSpPr>
        <p:spPr>
          <a:xfrm>
            <a:off x="9498330" y="4846320"/>
            <a:ext cx="2594610" cy="1783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koloskopi - Kikkertundersøgelse af ende- og tyktar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42" y="4243455"/>
            <a:ext cx="4288858" cy="260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16847"/>
            <a:ext cx="10515600" cy="686124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Colorectal</a:t>
            </a:r>
            <a:r>
              <a:rPr lang="da-DK" dirty="0"/>
              <a:t> 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291589"/>
            <a:ext cx="7254240" cy="5349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a-DK" sz="1600" dirty="0"/>
              <a:t>3. hyppigste cancerform 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De fleste hos 70+ årige (meget sjældent før 40-årsalderen)</a:t>
            </a:r>
            <a:endParaRPr lang="da-DK" sz="1600" dirty="0"/>
          </a:p>
          <a:p>
            <a:pPr>
              <a:lnSpc>
                <a:spcPct val="100000"/>
              </a:lnSpc>
            </a:pPr>
            <a:r>
              <a:rPr lang="da-DK" sz="1600" b="1" dirty="0"/>
              <a:t>Symptomer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>
                <a:solidFill>
                  <a:srgbClr val="FF0000"/>
                </a:solidFill>
              </a:rPr>
              <a:t>Ændret afføringsmønster</a:t>
            </a:r>
            <a:endParaRPr lang="da-DK" sz="16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600" dirty="0">
                <a:solidFill>
                  <a:srgbClr val="FF0000"/>
                </a:solidFill>
              </a:rPr>
              <a:t>Blod i afføringen (vedvarende)</a:t>
            </a:r>
            <a:endParaRPr lang="da-DK" sz="16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600" dirty="0"/>
              <a:t>Mavesmerter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 err="1"/>
              <a:t>Ileus</a:t>
            </a:r>
            <a:r>
              <a:rPr lang="da-DK" sz="1600" dirty="0"/>
              <a:t> hos ældre</a:t>
            </a:r>
            <a:endParaRPr lang="da-DK" sz="1600" dirty="0"/>
          </a:p>
          <a:p>
            <a:pPr>
              <a:lnSpc>
                <a:spcPct val="100000"/>
              </a:lnSpc>
            </a:pPr>
            <a:r>
              <a:rPr lang="da-DK" sz="1600" b="1" dirty="0"/>
              <a:t>Diagnose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/>
              <a:t>Koloskopi, hvor der kan tages biopsi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CT-skanning mhp. TNM </a:t>
            </a:r>
            <a:r>
              <a:rPr lang="da-DK" sz="1600" dirty="0" err="1"/>
              <a:t>staging</a:t>
            </a:r>
            <a:r>
              <a:rPr lang="da-DK" sz="1600" dirty="0"/>
              <a:t> </a:t>
            </a:r>
            <a:endParaRPr lang="da-DK" sz="1600" dirty="0"/>
          </a:p>
          <a:p>
            <a:pPr>
              <a:lnSpc>
                <a:spcPct val="100000"/>
              </a:lnSpc>
            </a:pPr>
            <a:r>
              <a:rPr lang="da-DK" sz="1600" b="1" dirty="0"/>
              <a:t>Behandling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Afhænger af TNM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>
                <a:solidFill>
                  <a:srgbClr val="FF0000"/>
                </a:solidFill>
              </a:rPr>
              <a:t>Den eneste sikre helbredelse er operation</a:t>
            </a:r>
            <a:r>
              <a:rPr lang="da-DK" sz="1600" dirty="0"/>
              <a:t>, hvor man fjerner afficerede tarmsegment</a:t>
            </a:r>
            <a:endParaRPr lang="da-DK" sz="1600" dirty="0"/>
          </a:p>
          <a:p>
            <a:pPr lvl="2">
              <a:lnSpc>
                <a:spcPct val="100000"/>
              </a:lnSpc>
            </a:pPr>
            <a:r>
              <a:rPr lang="da-DK" sz="1600" dirty="0"/>
              <a:t>Er der </a:t>
            </a:r>
            <a:r>
              <a:rPr lang="da-DK" sz="1600" dirty="0" err="1"/>
              <a:t>indvækst</a:t>
            </a:r>
            <a:r>
              <a:rPr lang="da-DK" sz="1600" dirty="0"/>
              <a:t> i omkringliggende organer, skal disse også fjernes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Ofte adjuverende </a:t>
            </a:r>
            <a:r>
              <a:rPr lang="da-DK" sz="1600" dirty="0" err="1"/>
              <a:t>kemo</a:t>
            </a:r>
            <a:r>
              <a:rPr lang="da-DK" sz="1600" dirty="0"/>
              <a:t> </a:t>
            </a:r>
            <a:endParaRPr lang="da-DK" sz="1600" b="1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474" y="2877514"/>
            <a:ext cx="2595116" cy="2349488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065" y="9064"/>
            <a:ext cx="5057935" cy="295639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Highlights fra undervisning – lektion 5 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9346" y="226105"/>
            <a:ext cx="4644194" cy="851338"/>
          </a:xfrm>
        </p:spPr>
        <p:txBody>
          <a:bodyPr anchor="b">
            <a:normAutofit fontScale="90000"/>
          </a:bodyPr>
          <a:lstStyle/>
          <a:p>
            <a:r>
              <a:rPr lang="da-DK" sz="5400" dirty="0"/>
              <a:t>Akut </a:t>
            </a:r>
            <a:r>
              <a:rPr lang="da-DK" sz="5400" dirty="0" err="1"/>
              <a:t>Pancreatitis</a:t>
            </a:r>
            <a:endParaRPr lang="da-DK" sz="54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19346" y="1221257"/>
            <a:ext cx="10553308" cy="5226751"/>
          </a:xfr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</a:pPr>
            <a:r>
              <a:rPr lang="da-DK" sz="1600" dirty="0">
                <a:solidFill>
                  <a:srgbClr val="FF0000"/>
                </a:solidFill>
              </a:rPr>
              <a:t>Inflammatorisk</a:t>
            </a:r>
            <a:r>
              <a:rPr lang="da-DK" sz="1600" dirty="0"/>
              <a:t> forandring i pancreas – oftest irreversibel</a:t>
            </a:r>
            <a:endParaRPr lang="da-DK" sz="1600" dirty="0"/>
          </a:p>
          <a:p>
            <a:pPr>
              <a:lnSpc>
                <a:spcPct val="120000"/>
              </a:lnSpc>
            </a:pPr>
            <a:r>
              <a:rPr lang="da-DK" sz="1600" b="1" dirty="0"/>
              <a:t>Årsager</a:t>
            </a:r>
            <a:endParaRPr lang="da-DK" sz="1600" b="1" dirty="0"/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Alkohol (45%)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Galdevejssten (35%) </a:t>
            </a:r>
            <a:endParaRPr lang="da-DK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1600" b="1" dirty="0"/>
              <a:t>Symptomer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Akut indsættende, konstante mavesmerter </a:t>
            </a:r>
            <a:r>
              <a:rPr lang="da-DK" sz="1400" dirty="0"/>
              <a:t>– </a:t>
            </a:r>
            <a:r>
              <a:rPr lang="da-DK" sz="1400" dirty="0" err="1"/>
              <a:t>Morfikakrævende</a:t>
            </a:r>
            <a:r>
              <a:rPr lang="da-DK" sz="1400" dirty="0"/>
              <a:t> </a:t>
            </a:r>
            <a:endParaRPr lang="da-DK" sz="1400" dirty="0"/>
          </a:p>
          <a:p>
            <a:pPr lvl="2">
              <a:lnSpc>
                <a:spcPct val="120000"/>
              </a:lnSpc>
            </a:pPr>
            <a:r>
              <a:rPr lang="da-DK" sz="1200" dirty="0"/>
              <a:t>Oftest øverst i abdomen</a:t>
            </a:r>
            <a:endParaRPr lang="da-DK" sz="1200" dirty="0"/>
          </a:p>
          <a:p>
            <a:pPr lvl="2">
              <a:lnSpc>
                <a:spcPct val="120000"/>
              </a:lnSpc>
            </a:pPr>
            <a:r>
              <a:rPr lang="da-DK" sz="1200" dirty="0"/>
              <a:t>Evt. udstråling til ryggen, kvalme og opkast</a:t>
            </a:r>
            <a:endParaRPr lang="da-DK" sz="1200" dirty="0"/>
          </a:p>
          <a:p>
            <a:pPr>
              <a:lnSpc>
                <a:spcPct val="120000"/>
              </a:lnSpc>
            </a:pPr>
            <a:r>
              <a:rPr lang="da-DK" sz="1600" dirty="0"/>
              <a:t> </a:t>
            </a:r>
            <a:r>
              <a:rPr lang="da-DK" sz="1600" b="1" dirty="0"/>
              <a:t>Behandling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Milde tilfælde = smertestillende + KRAM faktorer 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Moderate tilfælde = få dages indlæggelse 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Svære tilfælde = alvorligt forløb </a:t>
            </a:r>
            <a:r>
              <a:rPr lang="da-DK" sz="1400" dirty="0">
                <a:sym typeface="Wingdings" panose="05000000000000000000" pitchFamily="2" charset="2"/>
              </a:rPr>
              <a:t> </a:t>
            </a:r>
            <a:r>
              <a:rPr lang="da-DK" sz="1400" dirty="0"/>
              <a:t>intensiv til organunderstøttende behandling (multiorgansvigt)  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600" b="1" dirty="0"/>
              <a:t>Prognose</a:t>
            </a:r>
            <a:endParaRPr lang="da-DK" sz="1600" b="1" dirty="0"/>
          </a:p>
          <a:p>
            <a:pPr lvl="1">
              <a:lnSpc>
                <a:spcPct val="120000"/>
              </a:lnSpc>
            </a:pPr>
            <a:r>
              <a:rPr lang="da-DK" sz="1400" dirty="0"/>
              <a:t>Mild </a:t>
            </a:r>
            <a:r>
              <a:rPr lang="da-DK" sz="1400" dirty="0" err="1"/>
              <a:t>pancreatitis</a:t>
            </a:r>
            <a:r>
              <a:rPr lang="da-DK" sz="1400" dirty="0"/>
              <a:t>  = God , ofte fuldt reversibelt 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u="sng" dirty="0"/>
              <a:t>Svær </a:t>
            </a:r>
            <a:r>
              <a:rPr lang="da-DK" sz="1400" u="sng" dirty="0" err="1"/>
              <a:t>pancreatitis</a:t>
            </a:r>
            <a:r>
              <a:rPr lang="da-DK" sz="1400" u="sng" dirty="0"/>
              <a:t> = Mortalitet på 10% - trods hurtig behandling </a:t>
            </a:r>
            <a:endParaRPr lang="da-DK" sz="1400" b="1" u="sng" dirty="0"/>
          </a:p>
        </p:txBody>
      </p:sp>
      <p:pic>
        <p:nvPicPr>
          <p:cNvPr id="5" name="Picture 4" descr="What Is Acute Pancreatitis &amp; What Happens In Acute Pancreatitis?LP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06" y="67387"/>
            <a:ext cx="3632309" cy="363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cute pancreatitis | Radiology Reference Article | Radiopaedia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848" y="3834633"/>
            <a:ext cx="3390667" cy="283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177" name="Arc 71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79" name="Freeform: Shape 71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Hvor stiller du alle dine spørgsmål om WordPress? – WebsitterServi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894962" y="2457449"/>
            <a:ext cx="5458838" cy="3719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4400" dirty="0"/>
              <a:t>Er der noget i gerne vil have gennemgået? </a:t>
            </a:r>
            <a:br>
              <a:rPr lang="da-DK" sz="4400" dirty="0"/>
            </a:br>
            <a:endParaRPr lang="da-DK" sz="4400" dirty="0"/>
          </a:p>
          <a:p>
            <a:pPr marL="0" indent="0">
              <a:buNone/>
            </a:pPr>
            <a:r>
              <a:rPr lang="da-DK" sz="4400" dirty="0"/>
              <a:t>Spørgsmål? </a:t>
            </a:r>
            <a:endParaRPr lang="da-DK" sz="4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l="5109" t="6016" r="12415" b="6016"/>
          <a:stretch>
            <a:fillRect/>
          </a:stretch>
        </p:blipFill>
        <p:spPr>
          <a:xfrm>
            <a:off x="7686362" y="284670"/>
            <a:ext cx="4291743" cy="522935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Pancreas cancer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559052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a-DK" sz="1500" b="1" dirty="0"/>
              <a:t>Risikofaktorer</a:t>
            </a:r>
            <a:endParaRPr lang="da-DK" sz="1500" b="1" dirty="0"/>
          </a:p>
          <a:p>
            <a:pPr lvl="1">
              <a:lnSpc>
                <a:spcPct val="100000"/>
              </a:lnSpc>
            </a:pPr>
            <a:r>
              <a:rPr lang="da-DK" sz="1500" dirty="0"/>
              <a:t>Alder </a:t>
            </a:r>
            <a:endParaRPr lang="da-DK" sz="1500" dirty="0"/>
          </a:p>
          <a:p>
            <a:pPr lvl="1">
              <a:lnSpc>
                <a:spcPct val="100000"/>
              </a:lnSpc>
            </a:pPr>
            <a:r>
              <a:rPr lang="da-DK" sz="1500" dirty="0">
                <a:solidFill>
                  <a:srgbClr val="FF0000"/>
                </a:solidFill>
              </a:rPr>
              <a:t>Rygning! </a:t>
            </a:r>
            <a:endParaRPr lang="da-DK" sz="15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500" dirty="0">
                <a:solidFill>
                  <a:srgbClr val="FF0000"/>
                </a:solidFill>
              </a:rPr>
              <a:t>Alkohol </a:t>
            </a:r>
            <a:endParaRPr lang="da-DK" sz="15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da-DK" sz="1500" b="1" dirty="0"/>
              <a:t>Symptomer</a:t>
            </a:r>
            <a:endParaRPr lang="da-DK" sz="1500" b="1" dirty="0"/>
          </a:p>
          <a:p>
            <a:pPr lvl="1">
              <a:lnSpc>
                <a:spcPct val="100000"/>
              </a:lnSpc>
            </a:pPr>
            <a:r>
              <a:rPr lang="da-DK" sz="1500" dirty="0"/>
              <a:t>Uspecifikke symptomer i starten – </a:t>
            </a:r>
            <a:r>
              <a:rPr lang="da-DK" sz="1500" dirty="0">
                <a:solidFill>
                  <a:srgbClr val="FF0000"/>
                </a:solidFill>
              </a:rPr>
              <a:t>B symptomer! </a:t>
            </a:r>
            <a:endParaRPr lang="da-DK" sz="15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500" dirty="0"/>
              <a:t>Kvalme </a:t>
            </a:r>
            <a:endParaRPr lang="da-DK" sz="1500" dirty="0"/>
          </a:p>
          <a:p>
            <a:pPr lvl="1">
              <a:lnSpc>
                <a:spcPct val="100000"/>
              </a:lnSpc>
            </a:pPr>
            <a:r>
              <a:rPr lang="da-DK" sz="1500" dirty="0">
                <a:solidFill>
                  <a:srgbClr val="FF0000"/>
                </a:solidFill>
              </a:rPr>
              <a:t>Mavesmerter </a:t>
            </a:r>
            <a:endParaRPr lang="da-DK" sz="15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500" dirty="0"/>
              <a:t>Senere </a:t>
            </a:r>
            <a:r>
              <a:rPr lang="da-DK" sz="1500" dirty="0" err="1"/>
              <a:t>icterus</a:t>
            </a:r>
            <a:r>
              <a:rPr lang="da-DK" sz="1500" dirty="0"/>
              <a:t> ved </a:t>
            </a:r>
            <a:r>
              <a:rPr lang="da-DK" sz="1500" dirty="0" err="1"/>
              <a:t>afklemning</a:t>
            </a:r>
            <a:r>
              <a:rPr lang="da-DK" sz="1500" dirty="0"/>
              <a:t> af galdevejene</a:t>
            </a:r>
            <a:endParaRPr lang="da-DK" sz="1500" dirty="0"/>
          </a:p>
          <a:p>
            <a:pPr lvl="1">
              <a:lnSpc>
                <a:spcPct val="100000"/>
              </a:lnSpc>
            </a:pPr>
            <a:r>
              <a:rPr lang="da-DK" sz="1500" dirty="0">
                <a:solidFill>
                  <a:srgbClr val="FF0000"/>
                </a:solidFill>
              </a:rPr>
              <a:t>Progredierer </a:t>
            </a:r>
            <a:r>
              <a:rPr lang="da-DK" sz="1500" u="sng" dirty="0">
                <a:solidFill>
                  <a:srgbClr val="FF0000"/>
                </a:solidFill>
              </a:rPr>
              <a:t>HURTIGT</a:t>
            </a:r>
            <a:r>
              <a:rPr lang="da-DK" sz="1500" dirty="0">
                <a:solidFill>
                  <a:srgbClr val="FF0000"/>
                </a:solidFill>
              </a:rPr>
              <a:t>! </a:t>
            </a:r>
            <a:endParaRPr lang="da-DK" sz="15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da-DK" sz="1500" b="1" dirty="0"/>
              <a:t>Behandling </a:t>
            </a:r>
            <a:endParaRPr lang="da-DK" sz="1500" b="1" dirty="0"/>
          </a:p>
          <a:p>
            <a:pPr lvl="1">
              <a:lnSpc>
                <a:spcPct val="100000"/>
              </a:lnSpc>
            </a:pPr>
            <a:r>
              <a:rPr lang="da-DK" sz="1500" dirty="0" err="1">
                <a:solidFill>
                  <a:srgbClr val="FF0000"/>
                </a:solidFill>
              </a:rPr>
              <a:t>Whipples</a:t>
            </a:r>
            <a:r>
              <a:rPr lang="da-DK" sz="1500" dirty="0">
                <a:solidFill>
                  <a:srgbClr val="FF0000"/>
                </a:solidFill>
              </a:rPr>
              <a:t> operation </a:t>
            </a:r>
            <a:endParaRPr lang="da-DK" sz="15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sz="1500" dirty="0"/>
              <a:t>Eneste helbredende behandling</a:t>
            </a:r>
            <a:endParaRPr lang="da-DK" sz="1500" dirty="0"/>
          </a:p>
          <a:p>
            <a:pPr lvl="2">
              <a:lnSpc>
                <a:spcPct val="100000"/>
              </a:lnSpc>
            </a:pPr>
            <a:r>
              <a:rPr lang="da-DK" sz="1500" dirty="0"/>
              <a:t>Kan nogle gange </a:t>
            </a:r>
            <a:r>
              <a:rPr lang="da-DK" sz="1500" dirty="0" err="1"/>
              <a:t>forudgåes</a:t>
            </a:r>
            <a:r>
              <a:rPr lang="da-DK" sz="1500" dirty="0"/>
              <a:t> af kemo- og strålebehandling</a:t>
            </a:r>
            <a:endParaRPr lang="da-DK" sz="1500" dirty="0"/>
          </a:p>
          <a:p>
            <a:pPr>
              <a:lnSpc>
                <a:spcPct val="100000"/>
              </a:lnSpc>
            </a:pPr>
            <a:r>
              <a:rPr lang="da-DK" sz="1500" b="1" dirty="0"/>
              <a:t>75%</a:t>
            </a:r>
            <a:r>
              <a:rPr lang="da-DK" sz="1500" dirty="0"/>
              <a:t> har metastaser på diagnosetidspunkt, non-</a:t>
            </a:r>
            <a:r>
              <a:rPr lang="da-DK" sz="1500" dirty="0" err="1"/>
              <a:t>resektabel</a:t>
            </a:r>
            <a:r>
              <a:rPr lang="da-DK" sz="1500" dirty="0"/>
              <a:t> tumor eller for dårlig AT til OP </a:t>
            </a:r>
            <a:r>
              <a:rPr lang="da-DK" sz="1500" dirty="0">
                <a:sym typeface="Wingdings" panose="05000000000000000000" pitchFamily="2" charset="2"/>
              </a:rPr>
              <a:t> kun 20% tilbydes OP</a:t>
            </a:r>
            <a:endParaRPr lang="da-DK" sz="15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da-DK" sz="1500" b="1" dirty="0"/>
              <a:t>Prognose = </a:t>
            </a:r>
            <a:r>
              <a:rPr lang="da-DK" sz="1500" u="sng" dirty="0"/>
              <a:t>VIRKELIG DÅRLIG!</a:t>
            </a:r>
            <a:endParaRPr lang="da-DK" sz="1500" u="sng" dirty="0"/>
          </a:p>
        </p:txBody>
      </p:sp>
      <p:sp>
        <p:nvSpPr>
          <p:cNvPr id="5" name="Pil: højre 4"/>
          <p:cNvSpPr/>
          <p:nvPr/>
        </p:nvSpPr>
        <p:spPr>
          <a:xfrm rot="19346677">
            <a:off x="8495608" y="4168470"/>
            <a:ext cx="1051629" cy="5700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l="-169" r="2485"/>
          <a:stretch>
            <a:fillRect/>
          </a:stretch>
        </p:blipFill>
        <p:spPr>
          <a:xfrm>
            <a:off x="2312276" y="334044"/>
            <a:ext cx="7842273" cy="582051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Cirrose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7328338" cy="490437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a-DK" sz="3300" dirty="0"/>
              <a:t>Slutstadiet ved leversygdom </a:t>
            </a:r>
            <a:endParaRPr lang="da-DK" sz="3300" dirty="0"/>
          </a:p>
          <a:p>
            <a:pPr>
              <a:lnSpc>
                <a:spcPct val="120000"/>
              </a:lnSpc>
            </a:pPr>
            <a:r>
              <a:rPr lang="da-DK" sz="3300" dirty="0">
                <a:solidFill>
                  <a:srgbClr val="FF0000"/>
                </a:solidFill>
              </a:rPr>
              <a:t>Hyppigste årsag = alkohol (75%)</a:t>
            </a:r>
            <a:br>
              <a:rPr lang="da-DK" sz="3300" dirty="0">
                <a:solidFill>
                  <a:srgbClr val="FF0000"/>
                </a:solidFill>
              </a:rPr>
            </a:br>
            <a:endParaRPr lang="da-DK" sz="3300" dirty="0"/>
          </a:p>
          <a:p>
            <a:pPr>
              <a:lnSpc>
                <a:spcPct val="120000"/>
              </a:lnSpc>
            </a:pPr>
            <a:r>
              <a:rPr lang="da-DK" sz="3300" b="1" dirty="0"/>
              <a:t>Behandling </a:t>
            </a:r>
            <a:endParaRPr lang="da-DK" sz="3300" b="1" dirty="0"/>
          </a:p>
          <a:p>
            <a:pPr lvl="1">
              <a:lnSpc>
                <a:spcPct val="120000"/>
              </a:lnSpc>
            </a:pPr>
            <a:r>
              <a:rPr lang="da-DK" sz="3300" dirty="0"/>
              <a:t>Fjerne årsag til levercirrosen (fx alkoholophør)</a:t>
            </a:r>
            <a:endParaRPr lang="da-DK" sz="3300" dirty="0"/>
          </a:p>
          <a:p>
            <a:pPr lvl="1">
              <a:lnSpc>
                <a:spcPct val="120000"/>
              </a:lnSpc>
            </a:pPr>
            <a:r>
              <a:rPr lang="da-DK" sz="3300" dirty="0"/>
              <a:t>Ernæringsterapi (proteintilskud og B12 vitamin)</a:t>
            </a:r>
            <a:endParaRPr lang="da-DK" sz="3300" dirty="0"/>
          </a:p>
          <a:p>
            <a:pPr lvl="1">
              <a:lnSpc>
                <a:spcPct val="120000"/>
              </a:lnSpc>
            </a:pPr>
            <a:r>
              <a:rPr lang="da-DK" sz="3300" dirty="0"/>
              <a:t>Behandling af komplikationer </a:t>
            </a:r>
            <a:endParaRPr lang="da-DK" sz="3300" dirty="0"/>
          </a:p>
          <a:p>
            <a:pPr lvl="1">
              <a:lnSpc>
                <a:spcPct val="120000"/>
              </a:lnSpc>
            </a:pPr>
            <a:r>
              <a:rPr lang="da-DK" sz="3300" u="sng" dirty="0">
                <a:solidFill>
                  <a:srgbClr val="FF0000"/>
                </a:solidFill>
              </a:rPr>
              <a:t>Levertransplantation = eneste helbredende behandling</a:t>
            </a:r>
            <a:br>
              <a:rPr lang="da-DK" sz="3300" u="sng" dirty="0"/>
            </a:br>
            <a:endParaRPr lang="da-DK" sz="3300" b="1" u="sng" dirty="0"/>
          </a:p>
          <a:p>
            <a:pPr>
              <a:lnSpc>
                <a:spcPct val="120000"/>
              </a:lnSpc>
            </a:pPr>
            <a:r>
              <a:rPr lang="da-DK" sz="3300" dirty="0">
                <a:solidFill>
                  <a:srgbClr val="FF0000"/>
                </a:solidFill>
              </a:rPr>
              <a:t>Cirrose medfører stor risiko for udvikling af </a:t>
            </a:r>
            <a:r>
              <a:rPr lang="da-DK" sz="3300" dirty="0" err="1">
                <a:solidFill>
                  <a:srgbClr val="FF0000"/>
                </a:solidFill>
              </a:rPr>
              <a:t>levercancer</a:t>
            </a:r>
            <a:r>
              <a:rPr lang="da-DK" sz="3300" dirty="0">
                <a:solidFill>
                  <a:srgbClr val="FF0000"/>
                </a:solidFill>
              </a:rPr>
              <a:t>!</a:t>
            </a:r>
            <a:endParaRPr lang="da-DK" sz="3300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5649" y="262933"/>
            <a:ext cx="4541520" cy="3022173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248" y="3611876"/>
            <a:ext cx="4169211" cy="311087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Cirrose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Komplikationer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Alle former for inflammation i leveren vil føre til fibrose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Erstatter den normale arkitektur med arvæv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Det medfører øget </a:t>
            </a:r>
            <a:r>
              <a:rPr lang="da-DK" dirty="0" err="1"/>
              <a:t>hæmodynamisk</a:t>
            </a:r>
            <a:r>
              <a:rPr lang="da-DK" dirty="0"/>
              <a:t> modstand i leveren </a:t>
            </a:r>
            <a:r>
              <a:rPr lang="da-DK" dirty="0">
                <a:sym typeface="Wingdings" panose="05000000000000000000" pitchFamily="2" charset="2"/>
              </a:rPr>
              <a:t></a:t>
            </a:r>
            <a:r>
              <a:rPr lang="da-DK" dirty="0"/>
              <a:t> portal hypertension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PH medfører: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 err="1">
                <a:solidFill>
                  <a:srgbClr val="FF0000"/>
                </a:solidFill>
              </a:rPr>
              <a:t>Ascites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 err="1">
                <a:solidFill>
                  <a:srgbClr val="FF0000"/>
                </a:solidFill>
              </a:rPr>
              <a:t>Eosofagusvaricer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/>
              <a:t>Palmart </a:t>
            </a:r>
            <a:r>
              <a:rPr lang="da-DK" dirty="0" err="1"/>
              <a:t>erythem</a:t>
            </a:r>
            <a:r>
              <a:rPr lang="da-DK" dirty="0"/>
              <a:t>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 err="1">
                <a:solidFill>
                  <a:srgbClr val="FF0000"/>
                </a:solidFill>
              </a:rPr>
              <a:t>Spider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naevi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 err="1">
                <a:solidFill>
                  <a:srgbClr val="FF0000"/>
                </a:solidFill>
              </a:rPr>
              <a:t>Caput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medusae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 err="1"/>
              <a:t>Splenomegali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Øget blødningstendens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Nyre og hjertesvigt sekundært til nedsat leverfunktion </a:t>
            </a:r>
            <a:endParaRPr lang="da-DK" dirty="0"/>
          </a:p>
        </p:txBody>
      </p:sp>
      <p:sp>
        <p:nvSpPr>
          <p:cNvPr id="5" name="Tekstfelt 4"/>
          <p:cNvSpPr txBox="1"/>
          <p:nvPr/>
        </p:nvSpPr>
        <p:spPr>
          <a:xfrm>
            <a:off x="3916135" y="4175465"/>
            <a:ext cx="28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>
                <a:solidFill>
                  <a:srgbClr val="FF0000"/>
                </a:solidFill>
              </a:rPr>
              <a:t>Cirrosestigmata</a:t>
            </a:r>
            <a:endParaRPr lang="da-DK" sz="2800" b="1" dirty="0">
              <a:solidFill>
                <a:srgbClr val="FF0000"/>
              </a:solidFill>
            </a:endParaRPr>
          </a:p>
        </p:txBody>
      </p:sp>
      <p:sp>
        <p:nvSpPr>
          <p:cNvPr id="6" name="Tekstfelt 5"/>
          <p:cNvSpPr txBox="1"/>
          <p:nvPr/>
        </p:nvSpPr>
        <p:spPr>
          <a:xfrm>
            <a:off x="3260271" y="3154908"/>
            <a:ext cx="8926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800" dirty="0">
                <a:latin typeface="Amasis MT Pro Light" panose="02040304050005020304" pitchFamily="18" charset="0"/>
              </a:rPr>
              <a:t>}</a:t>
            </a:r>
            <a:endParaRPr lang="da-DK" sz="1400" dirty="0">
              <a:latin typeface="Amasis MT Pro Light" panose="02040304050005020304" pitchFamily="18" charset="0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1292" y="1688023"/>
            <a:ext cx="4141387" cy="368287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6096" y="-85533"/>
            <a:ext cx="10515600" cy="1325563"/>
          </a:xfrm>
        </p:spPr>
        <p:txBody>
          <a:bodyPr/>
          <a:lstStyle/>
          <a:p>
            <a:r>
              <a:rPr lang="da-DK" dirty="0"/>
              <a:t>Cirrose stigmata</a:t>
            </a:r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881546"/>
            <a:ext cx="10334625" cy="5295900"/>
          </a:xfrm>
          <a:prstGeom prst="rect">
            <a:avLst/>
          </a:prstGeom>
        </p:spPr>
      </p:pic>
      <p:pic>
        <p:nvPicPr>
          <p:cNvPr id="2050" name="Picture 2" descr="ØSTFAGUSVARICER OG GASTRISKE VARICER | Medicinsk Kompen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96" y="4635995"/>
            <a:ext cx="2105159" cy="217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/>
          <p:cNvSpPr txBox="1"/>
          <p:nvPr/>
        </p:nvSpPr>
        <p:spPr>
          <a:xfrm>
            <a:off x="2387602" y="6310260"/>
            <a:ext cx="223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 dirty="0" err="1"/>
              <a:t>Eosophagusvaricer</a:t>
            </a:r>
            <a:endParaRPr lang="da-DK" b="1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60" y="4635995"/>
            <a:ext cx="2728894" cy="209996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Galdevejssygdomme – oversigt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7811814" cy="482663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da-DK" dirty="0"/>
              <a:t>Primært tilstande opstået som følge af galdesten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b="1" dirty="0"/>
              <a:t>Sten i galdeblæren (</a:t>
            </a:r>
            <a:r>
              <a:rPr lang="da-DK" b="1" dirty="0" err="1"/>
              <a:t>cholecystolithiasis</a:t>
            </a:r>
            <a:r>
              <a:rPr lang="da-DK" b="1" dirty="0"/>
              <a:t>) </a:t>
            </a:r>
            <a:endParaRPr lang="da-DK" b="1" dirty="0"/>
          </a:p>
          <a:p>
            <a:pPr lvl="2">
              <a:lnSpc>
                <a:spcPct val="150000"/>
              </a:lnSpc>
            </a:pPr>
            <a:r>
              <a:rPr lang="da-DK" dirty="0"/>
              <a:t>Se næste slide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b="1" dirty="0"/>
              <a:t>Sten i galdevejene (</a:t>
            </a:r>
            <a:r>
              <a:rPr lang="da-DK" b="1" dirty="0" err="1"/>
              <a:t>choledocholithiasis</a:t>
            </a:r>
            <a:r>
              <a:rPr lang="da-DK" b="1" dirty="0"/>
              <a:t>) </a:t>
            </a:r>
            <a:endParaRPr lang="da-DK" b="1" dirty="0"/>
          </a:p>
          <a:p>
            <a:pPr lvl="2">
              <a:lnSpc>
                <a:spcPct val="150000"/>
              </a:lnSpc>
            </a:pPr>
            <a:r>
              <a:rPr lang="da-DK" dirty="0"/>
              <a:t>Kan progrediere til </a:t>
            </a:r>
            <a:r>
              <a:rPr lang="da-DK" dirty="0" err="1"/>
              <a:t>cholangitis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b="1" dirty="0"/>
              <a:t>Betændelse i galdeblæren (</a:t>
            </a:r>
            <a:r>
              <a:rPr lang="da-DK" b="1" dirty="0" err="1"/>
              <a:t>cholecystitis</a:t>
            </a:r>
            <a:r>
              <a:rPr lang="da-DK" b="1" dirty="0"/>
              <a:t>)</a:t>
            </a:r>
            <a:endParaRPr lang="da-DK" b="1" dirty="0"/>
          </a:p>
          <a:p>
            <a:pPr lvl="2">
              <a:lnSpc>
                <a:spcPct val="150000"/>
              </a:lnSpc>
            </a:pPr>
            <a:r>
              <a:rPr lang="da-DK" dirty="0"/>
              <a:t>Vedvarende galdestenssmerter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Fortykket galdeblærevæg på UL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Behandling = fjernelse af galdeblæren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b="1" dirty="0"/>
              <a:t>Betændelse i galdegangene (</a:t>
            </a:r>
            <a:r>
              <a:rPr lang="da-DK" b="1" dirty="0" err="1"/>
              <a:t>cholangitis</a:t>
            </a:r>
            <a:r>
              <a:rPr lang="da-DK" b="1" dirty="0"/>
              <a:t>) </a:t>
            </a:r>
            <a:endParaRPr lang="da-DK" b="1" dirty="0"/>
          </a:p>
          <a:p>
            <a:pPr lvl="2">
              <a:lnSpc>
                <a:spcPct val="150000"/>
              </a:lnSpc>
            </a:pPr>
            <a:r>
              <a:rPr lang="da-DK" dirty="0"/>
              <a:t>Behandles med akut ERCP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Potentielt livstruende tilstand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 err="1"/>
              <a:t>Charcots</a:t>
            </a:r>
            <a:r>
              <a:rPr lang="da-DK" dirty="0"/>
              <a:t> triade = feber, </a:t>
            </a:r>
            <a:r>
              <a:rPr lang="da-DK" dirty="0" err="1"/>
              <a:t>icterus</a:t>
            </a:r>
            <a:r>
              <a:rPr lang="da-DK" dirty="0"/>
              <a:t>, smerter under højre kurvatur (RUQ)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108" y="2596055"/>
            <a:ext cx="4889892" cy="419133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51461"/>
            <a:ext cx="10515600" cy="1069655"/>
          </a:xfrm>
        </p:spPr>
        <p:txBody>
          <a:bodyPr>
            <a:normAutofit fontScale="90000"/>
          </a:bodyPr>
          <a:lstStyle/>
          <a:p>
            <a:r>
              <a:rPr lang="da-DK" dirty="0"/>
              <a:t>Galdeblæresten - </a:t>
            </a:r>
            <a:r>
              <a:rPr lang="da-DK" dirty="0" err="1"/>
              <a:t>cholecystolithiasis</a:t>
            </a:r>
            <a:br>
              <a:rPr lang="da-DK" b="1" dirty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70615" y="1131570"/>
            <a:ext cx="5898931" cy="557784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a-DK" sz="4000" b="1" dirty="0"/>
              <a:t>Symptomer </a:t>
            </a:r>
            <a:endParaRPr lang="da-DK" sz="4000" b="1" dirty="0"/>
          </a:p>
          <a:p>
            <a:pPr lvl="1">
              <a:lnSpc>
                <a:spcPct val="120000"/>
              </a:lnSpc>
            </a:pPr>
            <a:r>
              <a:rPr lang="da-DK" sz="3500" dirty="0">
                <a:solidFill>
                  <a:srgbClr val="FF0000"/>
                </a:solidFill>
              </a:rPr>
              <a:t>Ofte asymptomatisk </a:t>
            </a:r>
            <a:r>
              <a:rPr lang="da-DK" sz="3500" dirty="0"/>
              <a:t>- opdages ofte tilfældigt </a:t>
            </a:r>
            <a:endParaRPr lang="da-DK" sz="3500" dirty="0"/>
          </a:p>
          <a:p>
            <a:pPr lvl="1">
              <a:lnSpc>
                <a:spcPct val="120000"/>
              </a:lnSpc>
            </a:pPr>
            <a:r>
              <a:rPr lang="da-DK" sz="3500" b="1" u="sng" dirty="0">
                <a:solidFill>
                  <a:srgbClr val="FF0000"/>
                </a:solidFill>
              </a:rPr>
              <a:t>Galdestensanfald*  </a:t>
            </a:r>
            <a:endParaRPr lang="da-DK" sz="3500" b="1" u="sng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da-DK" sz="2800" dirty="0"/>
              <a:t>Kraftige smerter under højre kurvatur </a:t>
            </a:r>
            <a:endParaRPr lang="da-DK" sz="2800" dirty="0"/>
          </a:p>
          <a:p>
            <a:pPr lvl="2">
              <a:lnSpc>
                <a:spcPct val="120000"/>
              </a:lnSpc>
            </a:pPr>
            <a:r>
              <a:rPr lang="da-DK" sz="2800" dirty="0"/>
              <a:t>Varer 1-2 timer </a:t>
            </a:r>
            <a:endParaRPr lang="da-DK" sz="2800" dirty="0"/>
          </a:p>
          <a:p>
            <a:pPr lvl="2">
              <a:lnSpc>
                <a:spcPct val="120000"/>
              </a:lnSpc>
            </a:pPr>
            <a:r>
              <a:rPr lang="da-DK" sz="2800" dirty="0"/>
              <a:t>Evt. kvalme, opkast </a:t>
            </a:r>
            <a:endParaRPr lang="da-DK" sz="2800" dirty="0"/>
          </a:p>
          <a:p>
            <a:pPr lvl="2">
              <a:lnSpc>
                <a:spcPct val="120000"/>
              </a:lnSpc>
            </a:pPr>
            <a:r>
              <a:rPr lang="da-DK" sz="2800" dirty="0"/>
              <a:t>Ofte udløst af større fedtholdige måltider </a:t>
            </a:r>
            <a:endParaRPr lang="da-DK" sz="2800" dirty="0"/>
          </a:p>
          <a:p>
            <a:pPr>
              <a:lnSpc>
                <a:spcPct val="120000"/>
              </a:lnSpc>
            </a:pPr>
            <a:r>
              <a:rPr lang="da-DK" sz="4000" b="1" dirty="0"/>
              <a:t>Diagnose = </a:t>
            </a:r>
            <a:r>
              <a:rPr lang="da-DK" sz="3500" dirty="0">
                <a:solidFill>
                  <a:srgbClr val="FF0000"/>
                </a:solidFill>
              </a:rPr>
              <a:t>UL </a:t>
            </a:r>
            <a:endParaRPr lang="da-DK" sz="35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4000" b="1" dirty="0"/>
              <a:t>Årsager</a:t>
            </a:r>
            <a:endParaRPr lang="da-DK" sz="4000" b="1" dirty="0"/>
          </a:p>
          <a:p>
            <a:pPr lvl="1">
              <a:lnSpc>
                <a:spcPct val="120000"/>
              </a:lnSpc>
            </a:pPr>
            <a:r>
              <a:rPr lang="da-DK" sz="3500" dirty="0"/>
              <a:t>Udfældning af kolesterolkrystaller i galden, som vokser til egentlige sten </a:t>
            </a:r>
            <a:endParaRPr lang="da-DK" sz="3500" dirty="0"/>
          </a:p>
          <a:p>
            <a:pPr>
              <a:lnSpc>
                <a:spcPct val="120000"/>
              </a:lnSpc>
            </a:pPr>
            <a:r>
              <a:rPr lang="da-DK" sz="4000" b="1" dirty="0"/>
              <a:t>Behandling </a:t>
            </a:r>
            <a:endParaRPr lang="da-DK" sz="4000" b="1" dirty="0"/>
          </a:p>
          <a:p>
            <a:pPr lvl="1">
              <a:lnSpc>
                <a:spcPct val="120000"/>
              </a:lnSpc>
            </a:pPr>
            <a:r>
              <a:rPr lang="da-DK" sz="3500" dirty="0">
                <a:solidFill>
                  <a:srgbClr val="FF0000"/>
                </a:solidFill>
              </a:rPr>
              <a:t>Kirurgi, hvis der er tale om </a:t>
            </a:r>
            <a:r>
              <a:rPr lang="da-DK" sz="3500" i="1" u="sng" dirty="0">
                <a:solidFill>
                  <a:srgbClr val="FF0000"/>
                </a:solidFill>
              </a:rPr>
              <a:t>socialt invaliderende</a:t>
            </a:r>
            <a:r>
              <a:rPr lang="da-DK" sz="3500" u="sng" dirty="0">
                <a:solidFill>
                  <a:srgbClr val="FF0000"/>
                </a:solidFill>
              </a:rPr>
              <a:t> </a:t>
            </a:r>
            <a:r>
              <a:rPr lang="da-DK" sz="3500" dirty="0">
                <a:solidFill>
                  <a:srgbClr val="FF0000"/>
                </a:solidFill>
              </a:rPr>
              <a:t>smerteanfald</a:t>
            </a:r>
            <a:endParaRPr lang="da-DK" sz="35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3500" dirty="0">
                <a:solidFill>
                  <a:srgbClr val="FF0000"/>
                </a:solidFill>
              </a:rPr>
              <a:t>Galdeblæren fjernes laparoskopisk (hos 90%) </a:t>
            </a:r>
            <a:endParaRPr lang="da-DK" sz="35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3500" dirty="0"/>
              <a:t>Tilfældigt opdagede galdesten = aldrig kirurgi </a:t>
            </a:r>
            <a:endParaRPr lang="da-DK" sz="3500" dirty="0"/>
          </a:p>
          <a:p>
            <a:pPr>
              <a:lnSpc>
                <a:spcPct val="150000"/>
              </a:lnSpc>
            </a:pPr>
            <a:endParaRPr lang="da-DK" b="1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692" y="4001294"/>
            <a:ext cx="4978939" cy="2797531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432" y="936035"/>
            <a:ext cx="4505458" cy="3065259"/>
          </a:xfrm>
          <a:prstGeom prst="rect">
            <a:avLst/>
          </a:prstGeom>
        </p:spPr>
      </p:pic>
      <p:pic>
        <p:nvPicPr>
          <p:cNvPr id="5" name="Picture 2" descr="Galdesten - Wikipedia, den frie encyklopæ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31028" y="2391583"/>
            <a:ext cx="2250771" cy="13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Highlights fra undervisning – lektion 6 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Diabetes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95861"/>
          </a:xfrm>
        </p:spPr>
        <p:txBody>
          <a:bodyPr>
            <a:normAutofit fontScale="70000" lnSpcReduction="20000"/>
          </a:bodyPr>
          <a:lstStyle/>
          <a:p>
            <a:r>
              <a:rPr lang="da-DK" dirty="0"/>
              <a:t>Årsager til DM = </a:t>
            </a:r>
            <a:r>
              <a:rPr lang="da-DK" dirty="0" err="1">
                <a:solidFill>
                  <a:srgbClr val="FF0000"/>
                </a:solidFill>
              </a:rPr>
              <a:t>multifaktorielt</a:t>
            </a:r>
            <a:endParaRPr lang="da-DK" dirty="0"/>
          </a:p>
          <a:p>
            <a:r>
              <a:rPr lang="da-DK" dirty="0">
                <a:solidFill>
                  <a:srgbClr val="FF0000"/>
                </a:solidFill>
              </a:rPr>
              <a:t>Type 2 diabetes er langt det hyppigste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sz="2000" dirty="0"/>
              <a:t>”Livsstilsygdom” – ikke helt rigtigt </a:t>
            </a:r>
            <a:endParaRPr lang="da-DK" sz="2000" dirty="0"/>
          </a:p>
          <a:p>
            <a:pPr lvl="1"/>
            <a:r>
              <a:rPr lang="da-DK" sz="2000" dirty="0"/>
              <a:t>Betydelig genetisk komponent – </a:t>
            </a:r>
            <a:r>
              <a:rPr lang="da-DK" sz="2000" dirty="0" err="1">
                <a:solidFill>
                  <a:srgbClr val="FF0000"/>
                </a:solidFill>
              </a:rPr>
              <a:t>multifaktoriel</a:t>
            </a:r>
            <a:r>
              <a:rPr lang="da-DK" sz="2000" dirty="0">
                <a:solidFill>
                  <a:srgbClr val="FF0000"/>
                </a:solidFill>
              </a:rPr>
              <a:t> genese </a:t>
            </a:r>
            <a:endParaRPr lang="da-DK" sz="2000" dirty="0">
              <a:solidFill>
                <a:srgbClr val="FF0000"/>
              </a:solidFill>
            </a:endParaRPr>
          </a:p>
          <a:p>
            <a:pPr lvl="1"/>
            <a:r>
              <a:rPr lang="da-DK" sz="2000" dirty="0"/>
              <a:t>Relativ mangel på insulin pga. </a:t>
            </a:r>
            <a:r>
              <a:rPr lang="da-DK" sz="2000" dirty="0">
                <a:solidFill>
                  <a:srgbClr val="FF0000"/>
                </a:solidFill>
              </a:rPr>
              <a:t>insulinresistens </a:t>
            </a:r>
            <a:r>
              <a:rPr lang="da-DK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da-DK" sz="2000" dirty="0">
                <a:solidFill>
                  <a:srgbClr val="FF0000"/>
                </a:solidFill>
              </a:rPr>
              <a:t>højt BS</a:t>
            </a:r>
            <a:endParaRPr lang="da-DK" sz="2000" dirty="0">
              <a:solidFill>
                <a:srgbClr val="FF0000"/>
              </a:solidFill>
            </a:endParaRPr>
          </a:p>
          <a:p>
            <a:pPr lvl="1"/>
            <a:r>
              <a:rPr lang="da-DK" sz="2000" dirty="0"/>
              <a:t>De kan således fint producere insulin </a:t>
            </a:r>
            <a:br>
              <a:rPr lang="da-DK" dirty="0">
                <a:solidFill>
                  <a:srgbClr val="FF0000"/>
                </a:solidFill>
              </a:rPr>
            </a:br>
            <a:endParaRPr lang="da-DK" dirty="0">
              <a:solidFill>
                <a:srgbClr val="FF0000"/>
              </a:solidFill>
            </a:endParaRPr>
          </a:p>
          <a:p>
            <a:r>
              <a:rPr lang="da-DK" b="1" dirty="0"/>
              <a:t>Symptomer – ens for alle typer DM </a:t>
            </a:r>
            <a:endParaRPr lang="da-DK" b="1" dirty="0"/>
          </a:p>
          <a:p>
            <a:pPr lvl="1"/>
            <a:r>
              <a:rPr lang="da-DK" dirty="0" err="1">
                <a:solidFill>
                  <a:srgbClr val="FF0000"/>
                </a:solidFill>
              </a:rPr>
              <a:t>Polyuri</a:t>
            </a:r>
            <a:r>
              <a:rPr lang="da-DK" dirty="0">
                <a:solidFill>
                  <a:srgbClr val="FF0000"/>
                </a:solidFill>
              </a:rPr>
              <a:t> (hyppig vandladning)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Polydipsi (øget tørst)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Hovedpine</a:t>
            </a:r>
            <a:endParaRPr lang="da-DK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Vægttab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Øget appetit</a:t>
            </a:r>
            <a:endParaRPr lang="da-DK" dirty="0"/>
          </a:p>
          <a:p>
            <a:pPr lvl="1"/>
            <a:r>
              <a:rPr lang="da-DK" dirty="0"/>
              <a:t>Træthed</a:t>
            </a:r>
            <a:endParaRPr lang="da-DK" dirty="0"/>
          </a:p>
          <a:p>
            <a:pPr lvl="1"/>
            <a:r>
              <a:rPr lang="da-DK" dirty="0"/>
              <a:t>Ingen…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Kliniske fund – ens for alle typer DM </a:t>
            </a:r>
            <a:endParaRPr lang="da-DK" b="1" dirty="0"/>
          </a:p>
          <a:p>
            <a:pPr lvl="1"/>
            <a:r>
              <a:rPr lang="da-DK" dirty="0" err="1"/>
              <a:t>Urinstix</a:t>
            </a:r>
            <a:r>
              <a:rPr lang="da-DK" dirty="0"/>
              <a:t> +GLU </a:t>
            </a:r>
            <a:endParaRPr lang="da-DK" dirty="0">
              <a:sym typeface="Wingdings" panose="05000000000000000000" pitchFamily="2" charset="2"/>
            </a:endParaRPr>
          </a:p>
          <a:p>
            <a:pPr lvl="1"/>
            <a:r>
              <a:rPr lang="da-DK" dirty="0">
                <a:sym typeface="Wingdings" panose="05000000000000000000" pitchFamily="2" charset="2"/>
              </a:rPr>
              <a:t>Svamp forneden  </a:t>
            </a:r>
            <a:endParaRPr lang="da-DK" dirty="0">
              <a:sym typeface="Wingdings" panose="05000000000000000000" pitchFamily="2" charset="2"/>
            </a:endParaRPr>
          </a:p>
          <a:p>
            <a:pPr lvl="1"/>
            <a:r>
              <a:rPr lang="da-DK" dirty="0">
                <a:sym typeface="Wingdings" panose="05000000000000000000" pitchFamily="2" charset="2"/>
              </a:rPr>
              <a:t>Ingen af disse er dog diagnostiske for DM </a:t>
            </a:r>
            <a:endParaRPr lang="da-DK" dirty="0">
              <a:sym typeface="Wingdings" panose="05000000000000000000" pitchFamily="2" charset="2"/>
            </a:endParaRPr>
          </a:p>
          <a:p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4100" name="Picture 4" descr="Fakta om blodsukker - Medicin.d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995" y="3670246"/>
            <a:ext cx="8116988" cy="25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DM1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da-DK" sz="2800" dirty="0">
                <a:solidFill>
                  <a:srgbClr val="FF0000"/>
                </a:solidFill>
              </a:rPr>
              <a:t>Autoimmun sygdom</a:t>
            </a:r>
            <a:endParaRPr lang="da-DK" sz="28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da-DK" sz="2800" dirty="0"/>
              <a:t>Immunsystemet angriber de insulinproducerende betaceller i pancreas </a:t>
            </a:r>
            <a:endParaRPr lang="da-DK" sz="2800" dirty="0"/>
          </a:p>
          <a:p>
            <a:pPr>
              <a:lnSpc>
                <a:spcPct val="90000"/>
              </a:lnSpc>
            </a:pPr>
            <a:r>
              <a:rPr lang="da-DK" sz="2800" dirty="0"/>
              <a:t>= </a:t>
            </a:r>
            <a:r>
              <a:rPr lang="da-DK" sz="2800" dirty="0">
                <a:solidFill>
                  <a:srgbClr val="FF0000"/>
                </a:solidFill>
              </a:rPr>
              <a:t>(næsten) o</a:t>
            </a:r>
            <a:r>
              <a:rPr lang="da-DK" dirty="0">
                <a:solidFill>
                  <a:srgbClr val="FF0000"/>
                </a:solidFill>
              </a:rPr>
              <a:t>phørt insulinproduktion </a:t>
            </a:r>
            <a:r>
              <a:rPr lang="da-DK" dirty="0"/>
              <a:t>(sker gradvist) </a:t>
            </a:r>
            <a:r>
              <a:rPr lang="da-DK" sz="2800" dirty="0"/>
              <a:t>= </a:t>
            </a:r>
            <a:r>
              <a:rPr lang="da-DK" dirty="0"/>
              <a:t>h</a:t>
            </a:r>
            <a:r>
              <a:rPr lang="da-DK" sz="2800" dirty="0"/>
              <a:t>øjt BS </a:t>
            </a:r>
            <a:endParaRPr lang="da-DK" sz="2800" dirty="0"/>
          </a:p>
          <a:p>
            <a:pPr>
              <a:lnSpc>
                <a:spcPct val="150000"/>
              </a:lnSpc>
            </a:pPr>
            <a:r>
              <a:rPr lang="da-DK" u="sng" dirty="0"/>
              <a:t>De fleste debuterer i ungdommen </a:t>
            </a:r>
            <a:r>
              <a:rPr lang="da-DK" dirty="0"/>
              <a:t>- kan dog opstå i alle aldre  </a:t>
            </a:r>
            <a:endParaRPr lang="da-DK" dirty="0"/>
          </a:p>
          <a:p>
            <a:pPr>
              <a:lnSpc>
                <a:spcPct val="90000"/>
              </a:lnSpc>
            </a:pPr>
            <a:r>
              <a:rPr lang="da-DK" sz="2800" dirty="0">
                <a:solidFill>
                  <a:srgbClr val="FF0000"/>
                </a:solidFill>
              </a:rPr>
              <a:t>Debuterer typisk med akutte symptomer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Øget tørst</a:t>
            </a:r>
            <a:endParaRPr lang="da-DK" dirty="0"/>
          </a:p>
          <a:p>
            <a:pPr lvl="1"/>
            <a:r>
              <a:rPr lang="da-DK" dirty="0"/>
              <a:t>Hyppig vandladning </a:t>
            </a:r>
            <a:endParaRPr lang="da-DK" dirty="0"/>
          </a:p>
          <a:p>
            <a:pPr lvl="1"/>
            <a:r>
              <a:rPr lang="da-DK" dirty="0"/>
              <a:t>Sløret syn</a:t>
            </a:r>
            <a:endParaRPr lang="da-DK" dirty="0"/>
          </a:p>
          <a:p>
            <a:pPr lvl="1"/>
            <a:r>
              <a:rPr lang="da-DK" dirty="0"/>
              <a:t>Træthed – varierer fra let nedsat bevidsthedsniveau til koma (</a:t>
            </a:r>
            <a:r>
              <a:rPr lang="da-DK" dirty="0" err="1">
                <a:solidFill>
                  <a:srgbClr val="FF0000"/>
                </a:solidFill>
              </a:rPr>
              <a:t>ketoacidose</a:t>
            </a:r>
            <a:r>
              <a:rPr lang="da-DK" dirty="0"/>
              <a:t>)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Behandling </a:t>
            </a:r>
            <a:r>
              <a:rPr lang="da-DK" dirty="0"/>
              <a:t>= </a:t>
            </a:r>
            <a:r>
              <a:rPr lang="da-DK" dirty="0">
                <a:solidFill>
                  <a:srgbClr val="FF0000"/>
                </a:solidFill>
              </a:rPr>
              <a:t>insulin! 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da-DK" sz="2800" dirty="0"/>
          </a:p>
          <a:p>
            <a:endParaRPr lang="da-DK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Eksempler på gamle eksamensspørgsmål 1 </a:t>
            </a:r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1. Akutte mavesmerter kan skyldes mange ting. Hvad er farligst og skal især mistænkes ved mavesmerter med stor, oppustet mave, manglende afføring og luftafgang samt kvalme og opkastning?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Galdestensanfald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Tarmslyng (</a:t>
            </a:r>
            <a:r>
              <a:rPr lang="da-DK" sz="1800" i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ileus</a:t>
            </a:r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</a:t>
            </a:r>
            <a:r>
              <a:rPr lang="da-DK" sz="1800" i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Divertikulitis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 Forstoppelse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a-DK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da-DK" sz="1800" dirty="0">
                <a:latin typeface="Calibri" panose="020F0502020204030204" pitchFamily="34" charset="0"/>
                <a:ea typeface="Calibri" panose="020F0502020204030204" pitchFamily="34" charset="0"/>
              </a:rPr>
              <a:t>2.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Du ser en 76-årig kvinde med type 2-diabetes, forhøjet blodtryk og forhøjet kolesterol i din klinik. Hun kom 5 minutter for sent, fordi hun skulle ryge en cigaret færdig. Til træning får hun pludseligt ondt i venstre ben, som også bliver blegt. Hun forsøger at træne videre, men kan ikke. Hun synes nu, det snurrer i benet. Hvad skal du </a:t>
            </a:r>
            <a:r>
              <a:rPr lang="da-DK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især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overveje?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Fibersprængning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DVT (dyb venetrombose)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Akut blodprop i benet (akut arteriel iskæmi)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 Fraktur af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tibia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Ketoacidose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1094720" cy="4922016"/>
          </a:xfrm>
        </p:spPr>
        <p:txBody>
          <a:bodyPr>
            <a:normAutofit fontScale="62500" lnSpcReduction="20000"/>
          </a:bodyPr>
          <a:lstStyle/>
          <a:p>
            <a:r>
              <a:rPr lang="da-DK" sz="3200" dirty="0">
                <a:solidFill>
                  <a:srgbClr val="FF0000"/>
                </a:solidFill>
              </a:rPr>
              <a:t>AKUT tilstand </a:t>
            </a:r>
            <a:endParaRPr lang="da-DK" sz="3200" dirty="0">
              <a:solidFill>
                <a:srgbClr val="FF0000"/>
              </a:solidFill>
            </a:endParaRPr>
          </a:p>
          <a:p>
            <a:r>
              <a:rPr lang="da-DK" sz="3200" dirty="0"/>
              <a:t>Kræver akut indlæggelse </a:t>
            </a:r>
            <a:endParaRPr lang="da-DK" sz="3200" dirty="0"/>
          </a:p>
          <a:p>
            <a:pPr lvl="1"/>
            <a:r>
              <a:rPr lang="da-DK" sz="2600" dirty="0">
                <a:solidFill>
                  <a:srgbClr val="FF0000"/>
                </a:solidFill>
              </a:rPr>
              <a:t>Insulin! </a:t>
            </a:r>
            <a:endParaRPr lang="da-DK" sz="2600" dirty="0">
              <a:solidFill>
                <a:srgbClr val="FF0000"/>
              </a:solidFill>
            </a:endParaRPr>
          </a:p>
          <a:p>
            <a:r>
              <a:rPr lang="da-DK" sz="3200" dirty="0"/>
              <a:t>Kan udvikle sig i løbet af &lt;12 timer! </a:t>
            </a:r>
            <a:endParaRPr lang="da-DK" sz="3200" dirty="0"/>
          </a:p>
          <a:p>
            <a:r>
              <a:rPr lang="da-DK" sz="3200" dirty="0"/>
              <a:t>Uden behandling = død! </a:t>
            </a:r>
            <a:endParaRPr lang="da-DK" sz="3200" dirty="0"/>
          </a:p>
          <a:p>
            <a:r>
              <a:rPr lang="da-DK" sz="3200" b="1" dirty="0"/>
              <a:t>Patogenese </a:t>
            </a:r>
            <a:endParaRPr lang="da-DK" sz="3200" b="1" dirty="0"/>
          </a:p>
          <a:p>
            <a:pPr lvl="1"/>
            <a:r>
              <a:rPr lang="da-DK" sz="2600" dirty="0"/>
              <a:t>Pt. har så lille insulinproduktion, at alt kroppen ikke kan bruge sukker som energi </a:t>
            </a:r>
            <a:endParaRPr lang="da-DK" sz="2600" dirty="0"/>
          </a:p>
          <a:p>
            <a:pPr lvl="1"/>
            <a:r>
              <a:rPr lang="da-DK" sz="2600" dirty="0"/>
              <a:t>Hvad gør den så? </a:t>
            </a:r>
            <a:r>
              <a:rPr lang="da-DK" sz="2600" dirty="0">
                <a:sym typeface="Wingdings" panose="05000000000000000000" pitchFamily="2" charset="2"/>
              </a:rPr>
              <a:t> </a:t>
            </a:r>
            <a:r>
              <a:rPr lang="da-DK" sz="2600" dirty="0"/>
              <a:t>Brænder fedt </a:t>
            </a:r>
            <a:endParaRPr lang="da-DK" sz="2600" dirty="0"/>
          </a:p>
          <a:p>
            <a:pPr lvl="1"/>
            <a:r>
              <a:rPr lang="da-DK" sz="2600" dirty="0"/>
              <a:t>Ved forbrænding af fedt dannes ketoner som er svage syrer </a:t>
            </a:r>
            <a:endParaRPr lang="da-DK" sz="2600" dirty="0"/>
          </a:p>
          <a:p>
            <a:pPr lvl="1"/>
            <a:r>
              <a:rPr lang="da-DK" sz="2600" dirty="0"/>
              <a:t>Ved ophobning af ketoner vil man få metabolisk acidose  </a:t>
            </a:r>
            <a:endParaRPr lang="da-DK" sz="2600" dirty="0"/>
          </a:p>
          <a:p>
            <a:pPr lvl="1"/>
            <a:r>
              <a:rPr lang="da-DK" sz="2600" dirty="0"/>
              <a:t>Desuden dehydrering pga. væsketab (suger vand fra cellerne ud i blodbanen pga. højt BS – osmose)</a:t>
            </a:r>
            <a:endParaRPr lang="da-DK" sz="2600" dirty="0"/>
          </a:p>
          <a:p>
            <a:r>
              <a:rPr lang="da-DK" sz="3200" b="1" dirty="0"/>
              <a:t>Symptomer</a:t>
            </a:r>
            <a:r>
              <a:rPr lang="da-DK" sz="3200" dirty="0"/>
              <a:t> </a:t>
            </a:r>
            <a:endParaRPr lang="da-DK" sz="3200" dirty="0"/>
          </a:p>
          <a:p>
            <a:pPr lvl="1"/>
            <a:r>
              <a:rPr lang="da-DK" sz="2600" dirty="0"/>
              <a:t>Starter som uspecifikke (tørst, træthed), men progredierer til påvirket </a:t>
            </a:r>
            <a:r>
              <a:rPr lang="da-DK" sz="2600" dirty="0" err="1"/>
              <a:t>sensorium</a:t>
            </a:r>
            <a:r>
              <a:rPr lang="da-DK" sz="2600" dirty="0"/>
              <a:t>, </a:t>
            </a:r>
            <a:r>
              <a:rPr lang="da-DK" sz="2600" dirty="0" err="1"/>
              <a:t>kussmaul</a:t>
            </a:r>
            <a:r>
              <a:rPr lang="da-DK" sz="2600" dirty="0"/>
              <a:t> </a:t>
            </a:r>
            <a:r>
              <a:rPr lang="da-DK" sz="2600" dirty="0" err="1"/>
              <a:t>resp</a:t>
            </a:r>
            <a:r>
              <a:rPr lang="da-DK" sz="2600" dirty="0"/>
              <a:t>. og til sidst bevidstløshed</a:t>
            </a:r>
            <a:endParaRPr lang="da-DK" sz="2600" dirty="0"/>
          </a:p>
          <a:p>
            <a:pPr lvl="1"/>
            <a:r>
              <a:rPr lang="da-DK" sz="2800" dirty="0"/>
              <a:t>Der kan også være kvalme, mavesmerter og opkast </a:t>
            </a:r>
            <a:endParaRPr lang="da-DK" sz="2800" dirty="0"/>
          </a:p>
          <a:p>
            <a:pPr lvl="1"/>
            <a:r>
              <a:rPr lang="da-DK" sz="2800" u="sng" dirty="0" err="1"/>
              <a:t>Foetor</a:t>
            </a:r>
            <a:r>
              <a:rPr lang="da-DK" sz="2800" u="sng" dirty="0"/>
              <a:t> ex </a:t>
            </a:r>
            <a:r>
              <a:rPr lang="da-DK" sz="2800" u="sng" dirty="0" err="1"/>
              <a:t>ore</a:t>
            </a:r>
            <a:r>
              <a:rPr lang="da-DK" sz="2800" u="sng" dirty="0"/>
              <a:t> </a:t>
            </a:r>
            <a:endParaRPr lang="da-DK" sz="2800" u="sng" dirty="0"/>
          </a:p>
          <a:p>
            <a:pPr lvl="1"/>
            <a:r>
              <a:rPr lang="da-DK" sz="2800" u="sng" dirty="0" err="1"/>
              <a:t>Kussmaul</a:t>
            </a:r>
            <a:r>
              <a:rPr lang="da-DK" sz="2800" u="sng" dirty="0"/>
              <a:t> </a:t>
            </a:r>
            <a:r>
              <a:rPr lang="da-DK" sz="2800" u="sng" dirty="0" err="1"/>
              <a:t>resp</a:t>
            </a:r>
            <a:r>
              <a:rPr lang="da-DK" sz="2800" u="sng" dirty="0"/>
              <a:t>. </a:t>
            </a:r>
            <a:endParaRPr lang="da-DK" u="sng" dirty="0"/>
          </a:p>
          <a:p>
            <a:endParaRPr lang="da-DK" dirty="0"/>
          </a:p>
        </p:txBody>
      </p:sp>
      <p:pic>
        <p:nvPicPr>
          <p:cNvPr id="7170" name="Picture 2" descr="Acetone ½ L. Borup affedtning og afrensn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307" y="207087"/>
            <a:ext cx="21240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Insulinbehandlet diabetes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84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da-DK" b="1" dirty="0"/>
              <a:t>Hypoglykæmi = lavt BS</a:t>
            </a:r>
            <a:endParaRPr lang="da-DK" b="1" dirty="0"/>
          </a:p>
          <a:p>
            <a:pPr lvl="1">
              <a:lnSpc>
                <a:spcPct val="110000"/>
              </a:lnSpc>
            </a:pPr>
            <a:r>
              <a:rPr lang="da-DK" dirty="0">
                <a:solidFill>
                  <a:srgbClr val="FF0000"/>
                </a:solidFill>
              </a:rPr>
              <a:t>Risiko ved behandling med insulin!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dirty="0"/>
              <a:t>Symptomer ved BS ca. 3 </a:t>
            </a:r>
            <a:endParaRPr lang="da-DK" dirty="0"/>
          </a:p>
          <a:p>
            <a:pPr lvl="1">
              <a:lnSpc>
                <a:spcPct val="110000"/>
              </a:lnSpc>
            </a:pPr>
            <a:r>
              <a:rPr lang="da-DK" dirty="0"/>
              <a:t>Det kan man dø af! </a:t>
            </a:r>
            <a:endParaRPr lang="da-DK" dirty="0"/>
          </a:p>
          <a:p>
            <a:pPr>
              <a:lnSpc>
                <a:spcPct val="110000"/>
              </a:lnSpc>
            </a:pPr>
            <a:r>
              <a:rPr lang="da-DK" b="1" dirty="0"/>
              <a:t>Symptomer</a:t>
            </a:r>
            <a:endParaRPr lang="da-DK" b="1" dirty="0"/>
          </a:p>
          <a:p>
            <a:pPr lvl="1">
              <a:lnSpc>
                <a:spcPct val="110000"/>
              </a:lnSpc>
            </a:pPr>
            <a:r>
              <a:rPr lang="da-DK" dirty="0"/>
              <a:t>Hovedpine</a:t>
            </a:r>
            <a:endParaRPr lang="da-DK" dirty="0"/>
          </a:p>
          <a:p>
            <a:pPr lvl="1">
              <a:lnSpc>
                <a:spcPct val="110000"/>
              </a:lnSpc>
            </a:pPr>
            <a:r>
              <a:rPr lang="da-DK" dirty="0"/>
              <a:t>Hjertebanken </a:t>
            </a:r>
            <a:endParaRPr lang="da-DK" dirty="0"/>
          </a:p>
          <a:p>
            <a:pPr lvl="1">
              <a:lnSpc>
                <a:spcPct val="110000"/>
              </a:lnSpc>
            </a:pPr>
            <a:r>
              <a:rPr lang="da-DK" dirty="0"/>
              <a:t>Utilpas </a:t>
            </a:r>
            <a:endParaRPr lang="da-DK" dirty="0"/>
          </a:p>
          <a:p>
            <a:pPr lvl="1">
              <a:lnSpc>
                <a:spcPct val="110000"/>
              </a:lnSpc>
            </a:pPr>
            <a:r>
              <a:rPr lang="da-DK" dirty="0"/>
              <a:t>Rysten/uro </a:t>
            </a:r>
            <a:endParaRPr lang="da-DK" dirty="0"/>
          </a:p>
          <a:p>
            <a:pPr lvl="1">
              <a:lnSpc>
                <a:spcPct val="110000"/>
              </a:lnSpc>
            </a:pPr>
            <a:r>
              <a:rPr lang="da-DK" dirty="0"/>
              <a:t>Svimmelhed/synsforstyrrelser </a:t>
            </a:r>
            <a:endParaRPr lang="da-DK" dirty="0"/>
          </a:p>
          <a:p>
            <a:pPr lvl="1">
              <a:lnSpc>
                <a:spcPct val="110000"/>
              </a:lnSpc>
            </a:pPr>
            <a:r>
              <a:rPr lang="da-DK" dirty="0"/>
              <a:t>Påvirket bevidsthedsniveau </a:t>
            </a:r>
            <a:endParaRPr lang="da-DK" dirty="0"/>
          </a:p>
        </p:txBody>
      </p:sp>
      <p:pic>
        <p:nvPicPr>
          <p:cNvPr id="2050" name="Picture 2" descr="Pjecer og illustrationer fra Diabetesforeninge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0"/>
            <a:ext cx="484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/>
          <p:cNvSpPr txBox="1"/>
          <p:nvPr/>
        </p:nvSpPr>
        <p:spPr>
          <a:xfrm>
            <a:off x="2920430" y="3558642"/>
            <a:ext cx="475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da-DK" sz="2800" b="1" dirty="0">
                <a:solidFill>
                  <a:srgbClr val="FF0000"/>
                </a:solidFill>
              </a:rPr>
              <a:t>Skal i have en forståelse for</a:t>
            </a:r>
            <a:endParaRPr lang="da-DK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6857" y="134936"/>
            <a:ext cx="5225143" cy="42880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DM komplikationer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8337331" cy="489744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da-DK" b="1" dirty="0">
                <a:solidFill>
                  <a:srgbClr val="FF0000"/>
                </a:solidFill>
              </a:rPr>
              <a:t>Komplikationer til DM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Diabetisk </a:t>
            </a:r>
            <a:r>
              <a:rPr lang="da-DK" dirty="0" err="1"/>
              <a:t>retinopati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Diabetisk </a:t>
            </a:r>
            <a:r>
              <a:rPr lang="da-DK" dirty="0" err="1"/>
              <a:t>neuropati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Diabetisk </a:t>
            </a:r>
            <a:r>
              <a:rPr lang="da-DK" dirty="0" err="1"/>
              <a:t>nefropati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Diabetiske </a:t>
            </a:r>
            <a:r>
              <a:rPr lang="da-DK" dirty="0" err="1"/>
              <a:t>fodsår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Desuden øget risiko for </a:t>
            </a:r>
            <a:r>
              <a:rPr lang="da-DK" dirty="0" err="1"/>
              <a:t>cardiovaskulære</a:t>
            </a:r>
            <a:r>
              <a:rPr lang="da-DK" dirty="0"/>
              <a:t> komplikationer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Udvikles typisk først efter 10-20 år ved type 1 (obs compliance)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Type 2 kan have senkomplikationer på diagnosetidspunktet! </a:t>
            </a:r>
            <a:endParaRPr lang="da-DK" dirty="0"/>
          </a:p>
        </p:txBody>
      </p:sp>
      <p:pic>
        <p:nvPicPr>
          <p:cNvPr id="15362" name="Picture 2" descr="Diabetiske Fodsår og Infektio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639358" y="4301052"/>
            <a:ext cx="2069913" cy="277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Thyroideasygdomme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Graves sygdom (autoimmun) = hyppigst </a:t>
            </a:r>
            <a:endParaRPr lang="da-DK" dirty="0"/>
          </a:p>
          <a:p>
            <a:r>
              <a:rPr lang="da-DK" dirty="0"/>
              <a:t>Forståelse for at alt kører hhv. langsomt og hurtigt ved </a:t>
            </a:r>
            <a:r>
              <a:rPr lang="da-DK" dirty="0" err="1"/>
              <a:t>hypothyreose</a:t>
            </a:r>
            <a:r>
              <a:rPr lang="da-DK" dirty="0"/>
              <a:t> og </a:t>
            </a:r>
            <a:r>
              <a:rPr lang="da-DK" dirty="0" err="1"/>
              <a:t>hyperthyreose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/>
              <a:t>Struma = knude på halsen – kan ses ved både højt og lavt stofskifte </a:t>
            </a: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4" name="Picture 2" descr="Struma - Wikipedia, den frie encyklopæd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585" y="3805238"/>
            <a:ext cx="3813283" cy="28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aves øjensygdom - Øjenleksik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737" y="3805238"/>
            <a:ext cx="2848095" cy="284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262256"/>
            <a:ext cx="10515600" cy="903605"/>
          </a:xfrm>
        </p:spPr>
        <p:txBody>
          <a:bodyPr/>
          <a:lstStyle/>
          <a:p>
            <a:r>
              <a:rPr lang="da-DK" dirty="0"/>
              <a:t>Anæmier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506348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da-DK" b="1" dirty="0"/>
              <a:t>Anæmi =</a:t>
            </a:r>
            <a:r>
              <a:rPr lang="da-DK" dirty="0"/>
              <a:t> ”lav blodprocent” = nedsat cirkulerende erytrocytmasse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dirty="0"/>
              <a:t>Grænsen går ved 8,3 mmol/l for mænd og 7,3 mmol/l for kvinder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u="sng" dirty="0"/>
              <a:t>Symptomer </a:t>
            </a:r>
            <a:r>
              <a:rPr lang="da-DK" dirty="0"/>
              <a:t>- </a:t>
            </a:r>
            <a:r>
              <a:rPr lang="da-DK" i="1" dirty="0"/>
              <a:t>må i godt have en ide om (ret intuitivt) </a:t>
            </a:r>
            <a:endParaRPr lang="da-DK" i="1" dirty="0"/>
          </a:p>
          <a:p>
            <a:pPr lvl="1">
              <a:lnSpc>
                <a:spcPct val="120000"/>
              </a:lnSpc>
            </a:pPr>
            <a:r>
              <a:rPr lang="da-DK" u="sng" dirty="0"/>
              <a:t>Opstår som følge af den nedsatte ilttransport til vævet </a:t>
            </a:r>
            <a:endParaRPr lang="da-DK" u="sng" dirty="0"/>
          </a:p>
          <a:p>
            <a:pPr lvl="1">
              <a:lnSpc>
                <a:spcPct val="120000"/>
              </a:lnSpc>
            </a:pPr>
            <a:r>
              <a:rPr lang="da-DK" dirty="0"/>
              <a:t>Bleghed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Træthed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Svimmelhed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Hurtigere puls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Åndenød 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Årsager – mange!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Jernmangel - hyppigst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Underernæring/</a:t>
            </a:r>
            <a:r>
              <a:rPr lang="da-DK" dirty="0" err="1"/>
              <a:t>malabsorption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Infektioner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Kronisk sygdom (fx cancer) - </a:t>
            </a:r>
            <a:r>
              <a:rPr lang="da-DK" dirty="0" err="1">
                <a:solidFill>
                  <a:srgbClr val="FF0000"/>
                </a:solidFill>
              </a:rPr>
              <a:t>næsthyppigst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Blødning!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b="12555"/>
          <a:stretch>
            <a:fillRect/>
          </a:stretch>
        </p:blipFill>
        <p:spPr>
          <a:xfrm>
            <a:off x="7222095" y="4279013"/>
            <a:ext cx="4711581" cy="2358259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276" y="117859"/>
            <a:ext cx="3563401" cy="377253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b="1" dirty="0"/>
              <a:t>Nice to </a:t>
            </a:r>
            <a:r>
              <a:rPr lang="da-DK" b="1" dirty="0" err="1"/>
              <a:t>know</a:t>
            </a:r>
            <a:r>
              <a:rPr lang="da-DK" b="1" dirty="0"/>
              <a:t> </a:t>
            </a:r>
            <a:endParaRPr lang="da-DK" b="1" dirty="0"/>
          </a:p>
          <a:p>
            <a:pPr lvl="1"/>
            <a:r>
              <a:rPr lang="da-DK" dirty="0"/>
              <a:t>Faktor V Leiden = arvelig genmutation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/>
              <a:t>øget risiko for </a:t>
            </a:r>
            <a:r>
              <a:rPr lang="da-DK" dirty="0" err="1"/>
              <a:t>tromber</a:t>
            </a:r>
            <a:r>
              <a:rPr lang="da-DK" dirty="0"/>
              <a:t> </a:t>
            </a:r>
            <a:br>
              <a:rPr lang="da-DK" dirty="0"/>
            </a:br>
            <a:endParaRPr lang="da-DK" dirty="0"/>
          </a:p>
          <a:p>
            <a:r>
              <a:rPr lang="da-DK" b="1" dirty="0" err="1"/>
              <a:t>Need</a:t>
            </a:r>
            <a:r>
              <a:rPr lang="da-DK" b="1" dirty="0"/>
              <a:t> to </a:t>
            </a:r>
            <a:r>
              <a:rPr lang="da-DK" b="1" dirty="0" err="1"/>
              <a:t>know</a:t>
            </a:r>
            <a:r>
              <a:rPr lang="da-DK" b="1" dirty="0"/>
              <a:t> </a:t>
            </a:r>
            <a:endParaRPr lang="da-DK" b="1" dirty="0"/>
          </a:p>
          <a:p>
            <a:pPr lvl="1"/>
            <a:r>
              <a:rPr lang="da-DK" dirty="0"/>
              <a:t>CLL = hyppigste leukæmi hos voksne </a:t>
            </a:r>
            <a:endParaRPr lang="da-DK" dirty="0"/>
          </a:p>
          <a:p>
            <a:pPr lvl="1"/>
            <a:r>
              <a:rPr lang="da-DK" dirty="0"/>
              <a:t>CML = relativt god prognose </a:t>
            </a:r>
            <a:endParaRPr lang="da-DK" dirty="0"/>
          </a:p>
          <a:p>
            <a:pPr lvl="1"/>
            <a:r>
              <a:rPr lang="da-DK" dirty="0"/>
              <a:t>AML = dårlig prognose </a:t>
            </a:r>
            <a:endParaRPr lang="da-DK" dirty="0"/>
          </a:p>
          <a:p>
            <a:pPr lvl="1"/>
            <a:r>
              <a:rPr lang="da-DK" dirty="0"/>
              <a:t>ALL = oftest børn </a:t>
            </a:r>
            <a:endParaRPr lang="da-DK" dirty="0"/>
          </a:p>
          <a:p>
            <a:pPr marL="457200" lvl="1" indent="0">
              <a:buNone/>
            </a:pPr>
            <a:endParaRPr lang="da-DK" dirty="0"/>
          </a:p>
          <a:p>
            <a:pPr lvl="1"/>
            <a:r>
              <a:rPr lang="da-DK" b="1" dirty="0"/>
              <a:t>Symptomer generelt </a:t>
            </a:r>
            <a:endParaRPr lang="da-DK" b="1" dirty="0"/>
          </a:p>
          <a:p>
            <a:pPr lvl="2"/>
            <a:r>
              <a:rPr lang="da-DK" dirty="0"/>
              <a:t>B-symptomer! </a:t>
            </a:r>
            <a:endParaRPr lang="da-DK" dirty="0"/>
          </a:p>
          <a:p>
            <a:pPr lvl="2"/>
            <a:r>
              <a:rPr lang="da-DK" dirty="0" err="1"/>
              <a:t>Lymfomer</a:t>
            </a:r>
            <a:r>
              <a:rPr lang="da-DK" dirty="0"/>
              <a:t> = hævede lymfeknuder </a:t>
            </a:r>
            <a:endParaRPr lang="da-DK" dirty="0"/>
          </a:p>
          <a:p>
            <a:pPr lvl="2"/>
            <a:r>
              <a:rPr lang="da-DK" dirty="0"/>
              <a:t>Evt. tegn til svigtende KM  </a:t>
            </a:r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Ellipse 3"/>
          <p:cNvSpPr/>
          <p:nvPr/>
        </p:nvSpPr>
        <p:spPr>
          <a:xfrm>
            <a:off x="838200" y="4606289"/>
            <a:ext cx="4815840" cy="1795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9490" y="3143802"/>
            <a:ext cx="4705350" cy="36008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Highlights fra undervisning – lektion 7 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Nyresvigt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160270"/>
            <a:ext cx="10515600" cy="4446270"/>
          </a:xfrm>
        </p:spPr>
        <p:txBody>
          <a:bodyPr>
            <a:normAutofit lnSpcReduction="10000"/>
          </a:bodyPr>
          <a:lstStyle/>
          <a:p>
            <a:r>
              <a:rPr lang="da-DK" dirty="0"/>
              <a:t>Akut vs. kronisk </a:t>
            </a:r>
            <a:endParaRPr lang="da-DK" dirty="0"/>
          </a:p>
          <a:p>
            <a:r>
              <a:rPr lang="da-DK" dirty="0"/>
              <a:t>Akut inddeles i </a:t>
            </a:r>
            <a:endParaRPr lang="da-DK" dirty="0"/>
          </a:p>
          <a:p>
            <a:pPr lvl="1"/>
            <a:r>
              <a:rPr lang="da-DK" dirty="0"/>
              <a:t>Præ-</a:t>
            </a:r>
            <a:r>
              <a:rPr lang="da-DK" dirty="0" err="1"/>
              <a:t>renalt</a:t>
            </a:r>
            <a:r>
              <a:rPr lang="da-DK" dirty="0"/>
              <a:t> </a:t>
            </a:r>
            <a:endParaRPr lang="da-DK" dirty="0"/>
          </a:p>
          <a:p>
            <a:pPr lvl="1"/>
            <a:r>
              <a:rPr lang="da-DK" dirty="0" err="1"/>
              <a:t>Renalt</a:t>
            </a:r>
            <a:r>
              <a:rPr lang="da-DK" dirty="0"/>
              <a:t> </a:t>
            </a:r>
            <a:endParaRPr lang="da-DK" dirty="0"/>
          </a:p>
          <a:p>
            <a:pPr lvl="1"/>
            <a:r>
              <a:rPr lang="da-DK" dirty="0"/>
              <a:t>Post-</a:t>
            </a:r>
            <a:r>
              <a:rPr lang="da-DK" dirty="0" err="1"/>
              <a:t>renalt</a:t>
            </a:r>
            <a:r>
              <a:rPr lang="da-DK" dirty="0"/>
              <a:t> </a:t>
            </a:r>
            <a:endParaRPr lang="da-DK" dirty="0"/>
          </a:p>
          <a:p>
            <a:r>
              <a:rPr lang="da-DK" altLang="da-DK" sz="2800" dirty="0" err="1">
                <a:solidFill>
                  <a:srgbClr val="FF0000"/>
                </a:solidFill>
              </a:rPr>
              <a:t>Tripple</a:t>
            </a:r>
            <a:r>
              <a:rPr lang="da-DK" altLang="da-DK" sz="2800" dirty="0">
                <a:solidFill>
                  <a:srgbClr val="FF0000"/>
                </a:solidFill>
              </a:rPr>
              <a:t> </a:t>
            </a:r>
            <a:r>
              <a:rPr lang="da-DK" altLang="da-DK" sz="2800" dirty="0" err="1">
                <a:solidFill>
                  <a:srgbClr val="FF0000"/>
                </a:solidFill>
              </a:rPr>
              <a:t>whammy</a:t>
            </a:r>
            <a:r>
              <a:rPr lang="da-DK" altLang="da-DK" sz="2800" dirty="0">
                <a:solidFill>
                  <a:srgbClr val="FF0000"/>
                </a:solidFill>
              </a:rPr>
              <a:t> = ACE/ATII, NSAID og </a:t>
            </a:r>
            <a:r>
              <a:rPr lang="da-DK" altLang="da-DK" sz="2800" dirty="0" err="1">
                <a:solidFill>
                  <a:srgbClr val="FF0000"/>
                </a:solidFill>
              </a:rPr>
              <a:t>diuretika</a:t>
            </a:r>
            <a:r>
              <a:rPr lang="da-DK" altLang="da-DK" dirty="0">
                <a:solidFill>
                  <a:srgbClr val="FF0000"/>
                </a:solidFill>
              </a:rPr>
              <a:t> </a:t>
            </a:r>
            <a:r>
              <a:rPr lang="da-DK" altLang="da-DK" dirty="0">
                <a:solidFill>
                  <a:srgbClr val="FF0000"/>
                </a:solidFill>
                <a:sym typeface="Wingdings" panose="05000000000000000000" pitchFamily="2" charset="2"/>
              </a:rPr>
              <a:t> akut nyresvigt</a:t>
            </a:r>
            <a:endParaRPr lang="da-DK" altLang="da-DK" sz="2800" dirty="0">
              <a:solidFill>
                <a:srgbClr val="FF0000"/>
              </a:solidFill>
            </a:endParaRPr>
          </a:p>
          <a:p>
            <a:r>
              <a:rPr lang="da-DK" dirty="0"/>
              <a:t>Kronisk nyresvigt er meget hyppigt </a:t>
            </a:r>
            <a:endParaRPr lang="da-DK" dirty="0"/>
          </a:p>
          <a:p>
            <a:r>
              <a:rPr lang="da-DK" dirty="0"/>
              <a:t>Ofte ses hypertension hos pt. med kronisk nyresvigt </a:t>
            </a:r>
            <a:endParaRPr lang="da-DK" dirty="0"/>
          </a:p>
          <a:p>
            <a:r>
              <a:rPr lang="da-DK" dirty="0">
                <a:solidFill>
                  <a:srgbClr val="FF0000"/>
                </a:solidFill>
              </a:rPr>
              <a:t>Terminalt nyresvigt = dialyse el. transplantation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Hæmodialyse el. </a:t>
            </a:r>
            <a:r>
              <a:rPr lang="da-DK" dirty="0" err="1"/>
              <a:t>peritonealdialyse</a:t>
            </a:r>
            <a:r>
              <a:rPr lang="da-DK" dirty="0"/>
              <a:t> </a:t>
            </a:r>
            <a:endParaRPr lang="da-DK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2050" name="Picture 2" descr="Forstå din nyresygdom | Baxter nyreplej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581" y="1587"/>
            <a:ext cx="3941763" cy="394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1487" y="20843"/>
            <a:ext cx="3850513" cy="385051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Cystenyrer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7308273" cy="478893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da-DK" sz="2400" dirty="0">
                <a:solidFill>
                  <a:srgbClr val="FF0000"/>
                </a:solidFill>
              </a:rPr>
              <a:t>Oftest arveligt </a:t>
            </a:r>
            <a:endParaRPr lang="da-DK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400" dirty="0">
                <a:solidFill>
                  <a:srgbClr val="FF0000"/>
                </a:solidFill>
              </a:rPr>
              <a:t>Kan føre til kronisk nyresvigt (gradvist faldende nyrefunktion)</a:t>
            </a:r>
            <a:endParaRPr lang="da-DK" sz="24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 dirty="0">
                <a:solidFill>
                  <a:srgbClr val="FF0000"/>
                </a:solidFill>
              </a:rPr>
              <a:t>Oftest i 30-40 års alderen </a:t>
            </a:r>
            <a:endParaRPr lang="da-DK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400" dirty="0"/>
              <a:t>Kan være en del af et syndrom</a:t>
            </a:r>
            <a:endParaRPr lang="da-DK" sz="2400" dirty="0"/>
          </a:p>
          <a:p>
            <a:pPr>
              <a:lnSpc>
                <a:spcPct val="150000"/>
              </a:lnSpc>
            </a:pPr>
            <a:r>
              <a:rPr lang="da-DK" sz="2400" dirty="0"/>
              <a:t>Oftest asymptomatisk – tilfældigt fund evt. pba. familieanamnese </a:t>
            </a:r>
            <a:endParaRPr lang="da-DK" sz="2400" dirty="0"/>
          </a:p>
          <a:p>
            <a:pPr>
              <a:lnSpc>
                <a:spcPct val="150000"/>
              </a:lnSpc>
            </a:pPr>
            <a:r>
              <a:rPr lang="da-DK" sz="2400" dirty="0"/>
              <a:t>Cysteruptur giver mavesmerter</a:t>
            </a:r>
            <a:endParaRPr lang="da-DK" sz="2400" dirty="0"/>
          </a:p>
          <a:p>
            <a:pPr>
              <a:lnSpc>
                <a:spcPct val="150000"/>
              </a:lnSpc>
            </a:pPr>
            <a:r>
              <a:rPr lang="da-DK" sz="2400" dirty="0"/>
              <a:t>Øget risiko for hjerneblødning og kardiovaskulær sygdom </a:t>
            </a:r>
            <a:endParaRPr lang="da-DK" sz="2400" dirty="0"/>
          </a:p>
          <a:p>
            <a:pPr>
              <a:lnSpc>
                <a:spcPct val="150000"/>
              </a:lnSpc>
            </a:pPr>
            <a:r>
              <a:rPr lang="da-DK" sz="2400" dirty="0"/>
              <a:t>Behandling afhænger af symptomer og sværhedsgrad</a:t>
            </a:r>
            <a:endParaRPr lang="da-DK" sz="2400" dirty="0"/>
          </a:p>
          <a:p>
            <a:pPr lvl="1">
              <a:lnSpc>
                <a:spcPct val="150000"/>
              </a:lnSpc>
            </a:pPr>
            <a:r>
              <a:rPr lang="da-DK" sz="2000" dirty="0"/>
              <a:t>Specialistopgave</a:t>
            </a:r>
            <a:endParaRPr lang="da-DK" sz="2000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22532" name="Picture 4" descr="Specimen 1340092 Polycystic Kidne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438" y="4133470"/>
            <a:ext cx="3609562" cy="270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a-DK" dirty="0"/>
              <a:t>Urinvejsinfektion (UVI)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5074919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da-DK" sz="4000" dirty="0"/>
              <a:t>Infektion et sted i urinvejene mellem nyrebækkenet og blæren </a:t>
            </a:r>
            <a:endParaRPr lang="da-DK" sz="4000" dirty="0"/>
          </a:p>
          <a:p>
            <a:pPr>
              <a:lnSpc>
                <a:spcPct val="120000"/>
              </a:lnSpc>
            </a:pPr>
            <a:r>
              <a:rPr lang="da-DK" sz="4000" b="1" dirty="0"/>
              <a:t>Meget hyppigt – ser det dagligt i AP </a:t>
            </a:r>
            <a:endParaRPr lang="da-DK" sz="4000" b="1" dirty="0"/>
          </a:p>
          <a:p>
            <a:pPr>
              <a:lnSpc>
                <a:spcPct val="120000"/>
              </a:lnSpc>
            </a:pPr>
            <a:r>
              <a:rPr lang="da-DK" sz="4000" dirty="0"/>
              <a:t>Simpel blærebetændelse (cystitis) absolut mest hyppigt </a:t>
            </a:r>
            <a:r>
              <a:rPr lang="da-DK" sz="3500" i="1" dirty="0"/>
              <a:t> </a:t>
            </a:r>
            <a:endParaRPr lang="da-DK" sz="3500" dirty="0"/>
          </a:p>
          <a:p>
            <a:pPr>
              <a:lnSpc>
                <a:spcPct val="120000"/>
              </a:lnSpc>
            </a:pPr>
            <a:r>
              <a:rPr lang="da-DK" sz="4000" dirty="0"/>
              <a:t>Langt hyppigere hos kvinder end hos mænd</a:t>
            </a:r>
            <a:endParaRPr lang="da-DK" sz="4000" b="1" dirty="0"/>
          </a:p>
          <a:p>
            <a:pPr>
              <a:lnSpc>
                <a:spcPct val="120000"/>
              </a:lnSpc>
            </a:pPr>
            <a:r>
              <a:rPr lang="da-DK" sz="4000" b="1" dirty="0"/>
              <a:t>Symptomer </a:t>
            </a:r>
            <a:endParaRPr lang="da-DK" sz="4000" b="1" dirty="0"/>
          </a:p>
          <a:p>
            <a:pPr lvl="1">
              <a:lnSpc>
                <a:spcPct val="120000"/>
              </a:lnSpc>
            </a:pPr>
            <a:r>
              <a:rPr lang="da-DK" sz="3500" dirty="0" err="1">
                <a:solidFill>
                  <a:srgbClr val="FF0000"/>
                </a:solidFill>
              </a:rPr>
              <a:t>Dysuri</a:t>
            </a:r>
            <a:r>
              <a:rPr lang="da-DK" sz="3500" dirty="0">
                <a:solidFill>
                  <a:srgbClr val="FF0000"/>
                </a:solidFill>
              </a:rPr>
              <a:t> (smerter ved vandladning)</a:t>
            </a:r>
            <a:endParaRPr lang="da-DK" sz="35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3500" dirty="0" err="1">
                <a:solidFill>
                  <a:srgbClr val="FF0000"/>
                </a:solidFill>
              </a:rPr>
              <a:t>Pollakisuri</a:t>
            </a:r>
            <a:r>
              <a:rPr lang="da-DK" sz="3500" dirty="0">
                <a:solidFill>
                  <a:srgbClr val="FF0000"/>
                </a:solidFill>
              </a:rPr>
              <a:t> (hyppig vandladning)</a:t>
            </a:r>
            <a:endParaRPr lang="da-DK" sz="35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3500" dirty="0"/>
              <a:t>Hæmaturi (blod i urinen) </a:t>
            </a:r>
            <a:endParaRPr lang="da-DK" sz="3500" dirty="0"/>
          </a:p>
          <a:p>
            <a:pPr lvl="1">
              <a:lnSpc>
                <a:spcPct val="120000"/>
              </a:lnSpc>
            </a:pPr>
            <a:r>
              <a:rPr lang="da-DK" sz="3500" dirty="0"/>
              <a:t>Feber</a:t>
            </a:r>
            <a:endParaRPr lang="da-DK" sz="3500" dirty="0"/>
          </a:p>
          <a:p>
            <a:pPr lvl="1">
              <a:lnSpc>
                <a:spcPct val="120000"/>
              </a:lnSpc>
            </a:pPr>
            <a:r>
              <a:rPr lang="da-DK" sz="3500" dirty="0"/>
              <a:t>Smerter over blæren </a:t>
            </a:r>
            <a:endParaRPr lang="da-DK" sz="3500" dirty="0"/>
          </a:p>
          <a:p>
            <a:pPr lvl="1">
              <a:lnSpc>
                <a:spcPct val="120000"/>
              </a:lnSpc>
            </a:pPr>
            <a:r>
              <a:rPr lang="da-DK" sz="3500" dirty="0">
                <a:solidFill>
                  <a:srgbClr val="FF0000"/>
                </a:solidFill>
              </a:rPr>
              <a:t>*Hos ældre ofte konfusion*</a:t>
            </a:r>
            <a:endParaRPr lang="da-DK" sz="35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4000" b="1" dirty="0" err="1"/>
              <a:t>Paraklinik</a:t>
            </a:r>
            <a:endParaRPr lang="da-DK" sz="4000" b="1" dirty="0"/>
          </a:p>
          <a:p>
            <a:pPr lvl="1">
              <a:lnSpc>
                <a:spcPct val="120000"/>
              </a:lnSpc>
            </a:pPr>
            <a:r>
              <a:rPr lang="da-DK" sz="3500" dirty="0"/>
              <a:t>Forhøjede infektionstal</a:t>
            </a:r>
            <a:endParaRPr lang="da-DK" sz="3500" dirty="0"/>
          </a:p>
          <a:p>
            <a:pPr lvl="1">
              <a:lnSpc>
                <a:spcPct val="120000"/>
              </a:lnSpc>
            </a:pPr>
            <a:r>
              <a:rPr lang="da-DK" sz="3500" dirty="0"/>
              <a:t>U-</a:t>
            </a:r>
            <a:r>
              <a:rPr lang="da-DK" sz="3500" dirty="0" err="1"/>
              <a:t>stix</a:t>
            </a:r>
            <a:r>
              <a:rPr lang="da-DK" sz="3500" dirty="0"/>
              <a:t> pos. for blod, leukocytter og/eller nitrit</a:t>
            </a:r>
            <a:endParaRPr lang="da-DK" sz="3500" dirty="0"/>
          </a:p>
          <a:p>
            <a:pPr lvl="1">
              <a:lnSpc>
                <a:spcPct val="120000"/>
              </a:lnSpc>
            </a:pPr>
            <a:r>
              <a:rPr lang="da-DK" sz="3500" dirty="0"/>
              <a:t>Urin D+R med vækst af bakterier</a:t>
            </a:r>
            <a:endParaRPr lang="da-DK" sz="3500" dirty="0"/>
          </a:p>
          <a:p>
            <a:pPr>
              <a:lnSpc>
                <a:spcPct val="120000"/>
              </a:lnSpc>
            </a:pPr>
            <a:r>
              <a:rPr lang="da-DK" sz="4000" b="1" dirty="0"/>
              <a:t>Behandling </a:t>
            </a:r>
            <a:r>
              <a:rPr lang="da-DK" sz="4000" dirty="0"/>
              <a:t>= </a:t>
            </a:r>
            <a:r>
              <a:rPr lang="da-DK" sz="4000" dirty="0">
                <a:solidFill>
                  <a:srgbClr val="FF0000"/>
                </a:solidFill>
              </a:rPr>
              <a:t>AB efter resistensbestemmelse </a:t>
            </a:r>
            <a:r>
              <a:rPr lang="da-DK" sz="4000" dirty="0"/>
              <a:t>og sværhedsgrad </a:t>
            </a:r>
            <a:endParaRPr lang="da-DK" sz="4000" dirty="0"/>
          </a:p>
          <a:p>
            <a:endParaRPr lang="da-DK" dirty="0"/>
          </a:p>
        </p:txBody>
      </p:sp>
      <p:pic>
        <p:nvPicPr>
          <p:cNvPr id="27650" name="Picture 2" descr="Urinprøve - Find information på Medicin.d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75788"/>
            <a:ext cx="6096000" cy="257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. coli bacteria: There are good and bad ones | BIO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93" y="1078731"/>
            <a:ext cx="3388917" cy="21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Eksempler på gamle eksamensspørgsmål 2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sz="1800" dirty="0">
                <a:latin typeface="Calibri" panose="020F0502020204030204" pitchFamily="34" charset="0"/>
                <a:ea typeface="Calibri" panose="020F0502020204030204" pitchFamily="34" charset="0"/>
              </a:rPr>
              <a:t>3.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Hvilken af følgende rytmeforstyrrelser er den mest almindelige i Danmark og i øvrigt kendetegnet ved at være uregelmæssig i rytmen?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Atrieflimren (AFLI)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</a:t>
            </a:r>
            <a:r>
              <a:rPr lang="da-DK" sz="1800" i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Atrieflagren</a:t>
            </a:r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(AFLA)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en-US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</a:t>
            </a:r>
            <a:r>
              <a:rPr lang="en-US" sz="1800" i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Bradykardi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Sinustakykardi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a-DK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da-DK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</a:t>
            </a:r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Hvilken af følgende kliniske fund hos en patient med levercirrose kræver en invasiv undersøgelse, og som der i øvrigt rutinemæssigt bør undersøges for hos alle </a:t>
            </a:r>
            <a:r>
              <a:rPr lang="da-DK" sz="1800" i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nydiagnosticerede</a:t>
            </a:r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patienter?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en-US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Ascites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en-US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Caput medusae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en-US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</a:t>
            </a:r>
            <a:r>
              <a:rPr lang="en-US" sz="1800" i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Øsofagusvaricer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Spider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naevi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5114" y="365125"/>
            <a:ext cx="10738686" cy="1325563"/>
          </a:xfrm>
        </p:spPr>
        <p:txBody>
          <a:bodyPr/>
          <a:lstStyle/>
          <a:p>
            <a:r>
              <a:rPr lang="da-DK" dirty="0"/>
              <a:t>Nyresten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15114" y="1785255"/>
            <a:ext cx="7402830" cy="487680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da-DK" sz="6000" dirty="0">
                <a:solidFill>
                  <a:srgbClr val="FF0000"/>
                </a:solidFill>
              </a:rPr>
              <a:t>80% af sten &lt; 5 mm afgår spontant inden for 2-4 uger</a:t>
            </a:r>
            <a:endParaRPr lang="da-DK" sz="6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6000" dirty="0"/>
              <a:t>Er den ikke passeret = behov for aktiv behandling</a:t>
            </a:r>
            <a:endParaRPr lang="da-DK" sz="6000" dirty="0"/>
          </a:p>
          <a:p>
            <a:pPr>
              <a:lnSpc>
                <a:spcPct val="150000"/>
              </a:lnSpc>
            </a:pPr>
            <a:r>
              <a:rPr lang="da-DK" sz="6000" b="1" dirty="0"/>
              <a:t>Akut nyrestensanfald – symptomer </a:t>
            </a:r>
            <a:endParaRPr lang="da-DK" sz="6000" b="1" dirty="0"/>
          </a:p>
          <a:p>
            <a:pPr lvl="1">
              <a:lnSpc>
                <a:spcPct val="150000"/>
              </a:lnSpc>
            </a:pPr>
            <a:r>
              <a:rPr lang="da-DK" sz="6000" dirty="0">
                <a:solidFill>
                  <a:srgbClr val="FF0000"/>
                </a:solidFill>
              </a:rPr>
              <a:t>Pludseligt indsættende kolikagtige smerter i nyreregionen/flanke</a:t>
            </a:r>
            <a:endParaRPr lang="da-DK" sz="6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6000" dirty="0">
                <a:solidFill>
                  <a:srgbClr val="FF0000"/>
                </a:solidFill>
              </a:rPr>
              <a:t>Der kan være udstråling til </a:t>
            </a:r>
            <a:r>
              <a:rPr lang="da-DK" sz="6000" dirty="0" err="1">
                <a:solidFill>
                  <a:srgbClr val="FF0000"/>
                </a:solidFill>
              </a:rPr>
              <a:t>scrotum</a:t>
            </a:r>
            <a:r>
              <a:rPr lang="da-DK" sz="6000" dirty="0">
                <a:solidFill>
                  <a:srgbClr val="FF0000"/>
                </a:solidFill>
              </a:rPr>
              <a:t>/</a:t>
            </a:r>
            <a:r>
              <a:rPr lang="da-DK" sz="6000" dirty="0" err="1">
                <a:solidFill>
                  <a:srgbClr val="FF0000"/>
                </a:solidFill>
              </a:rPr>
              <a:t>labia</a:t>
            </a:r>
            <a:r>
              <a:rPr lang="da-DK" sz="6000" dirty="0">
                <a:solidFill>
                  <a:srgbClr val="FF0000"/>
                </a:solidFill>
              </a:rPr>
              <a:t> og lysken</a:t>
            </a:r>
            <a:endParaRPr lang="da-DK" sz="6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6000" dirty="0">
                <a:solidFill>
                  <a:srgbClr val="FF0000"/>
                </a:solidFill>
              </a:rPr>
              <a:t>Svært ved at finde ro </a:t>
            </a:r>
            <a:endParaRPr lang="da-DK" sz="6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6000" dirty="0"/>
              <a:t>Evt. hæmaturi (blod i urinen) </a:t>
            </a:r>
            <a:endParaRPr lang="da-DK" sz="6000" dirty="0"/>
          </a:p>
          <a:p>
            <a:pPr>
              <a:lnSpc>
                <a:spcPct val="150000"/>
              </a:lnSpc>
            </a:pPr>
            <a:r>
              <a:rPr lang="da-DK" sz="6000" dirty="0"/>
              <a:t>Anfald varer typisk omkring 15 minutter og imellem disse er man smertefri </a:t>
            </a:r>
            <a:endParaRPr lang="da-DK" sz="6000" dirty="0"/>
          </a:p>
          <a:p>
            <a:pPr>
              <a:lnSpc>
                <a:spcPct val="150000"/>
              </a:lnSpc>
            </a:pPr>
            <a:r>
              <a:rPr lang="da-DK" sz="6000" b="1" dirty="0">
                <a:solidFill>
                  <a:srgbClr val="FF0000"/>
                </a:solidFill>
              </a:rPr>
              <a:t>Behandling</a:t>
            </a:r>
            <a:r>
              <a:rPr lang="da-DK" sz="6000" dirty="0">
                <a:solidFill>
                  <a:srgbClr val="FF0000"/>
                </a:solidFill>
              </a:rPr>
              <a:t> = primært smertelindring</a:t>
            </a:r>
            <a:endParaRPr lang="da-DK" sz="6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6000" dirty="0">
                <a:solidFill>
                  <a:srgbClr val="FF0000"/>
                </a:solidFill>
              </a:rPr>
              <a:t>NSAID </a:t>
            </a:r>
            <a:endParaRPr lang="da-DK" sz="6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6000" dirty="0">
                <a:solidFill>
                  <a:srgbClr val="FF0000"/>
                </a:solidFill>
              </a:rPr>
              <a:t>Langt de fleste sten passerer af sig selv </a:t>
            </a:r>
            <a:endParaRPr lang="da-DK" sz="6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6000" dirty="0"/>
              <a:t>Hvis patienten har </a:t>
            </a:r>
            <a:r>
              <a:rPr lang="da-DK" sz="6000" b="1" dirty="0"/>
              <a:t>feber og afløbshindring</a:t>
            </a:r>
            <a:r>
              <a:rPr lang="da-DK" sz="6000" dirty="0"/>
              <a:t>, </a:t>
            </a:r>
            <a:r>
              <a:rPr lang="da-DK" sz="6000" u="sng" dirty="0"/>
              <a:t>skal</a:t>
            </a:r>
            <a:r>
              <a:rPr lang="da-DK" sz="6000" dirty="0"/>
              <a:t> der aflastes akut</a:t>
            </a:r>
            <a:endParaRPr lang="da-DK" sz="6000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pic>
        <p:nvPicPr>
          <p:cNvPr id="3074" name="Picture 2" descr="En gammel recept til nyre- og galdesten -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183" y="25296"/>
            <a:ext cx="3636817" cy="242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63" y="2493818"/>
            <a:ext cx="3216237" cy="433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20601">
            <a:off x="6905439" y="5093807"/>
            <a:ext cx="276225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URP Surgery Sydney | Trans-Urethral Resection Of The Prostat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5119"/>
            <a:ext cx="4419600" cy="205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84757"/>
          </a:xfrm>
        </p:spPr>
        <p:txBody>
          <a:bodyPr/>
          <a:lstStyle/>
          <a:p>
            <a:r>
              <a:rPr lang="da-DK" dirty="0"/>
              <a:t>LUTS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56495"/>
            <a:ext cx="10515600" cy="549042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da-DK" sz="6400" dirty="0"/>
              <a:t>Vandladningssymptomer </a:t>
            </a:r>
            <a:endParaRPr lang="da-DK" sz="6400" dirty="0"/>
          </a:p>
          <a:p>
            <a:pPr>
              <a:lnSpc>
                <a:spcPct val="120000"/>
              </a:lnSpc>
            </a:pPr>
            <a:r>
              <a:rPr lang="da-DK" sz="6400" dirty="0">
                <a:solidFill>
                  <a:srgbClr val="FF0000"/>
                </a:solidFill>
              </a:rPr>
              <a:t>Hyppigst hos mænd </a:t>
            </a:r>
            <a:endParaRPr lang="da-DK" sz="6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6400" b="1" dirty="0"/>
              <a:t>Årsager</a:t>
            </a:r>
            <a:endParaRPr lang="da-DK" sz="6400" b="1" dirty="0"/>
          </a:p>
          <a:p>
            <a:pPr lvl="1">
              <a:lnSpc>
                <a:spcPct val="120000"/>
              </a:lnSpc>
            </a:pPr>
            <a:r>
              <a:rPr lang="da-DK" sz="6400" dirty="0" err="1">
                <a:solidFill>
                  <a:srgbClr val="FF0000"/>
                </a:solidFill>
              </a:rPr>
              <a:t>Prostatahyperplasi</a:t>
            </a:r>
            <a:r>
              <a:rPr lang="da-DK" sz="6400" dirty="0">
                <a:solidFill>
                  <a:srgbClr val="FF0000"/>
                </a:solidFill>
              </a:rPr>
              <a:t> (BPH) </a:t>
            </a:r>
            <a:endParaRPr lang="da-DK" sz="6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6400" dirty="0"/>
              <a:t>Prostata cancer </a:t>
            </a:r>
            <a:endParaRPr lang="da-DK" sz="6400" dirty="0"/>
          </a:p>
          <a:p>
            <a:pPr lvl="1">
              <a:lnSpc>
                <a:spcPct val="120000"/>
              </a:lnSpc>
            </a:pPr>
            <a:r>
              <a:rPr lang="da-DK" sz="6400" dirty="0"/>
              <a:t>Svag bækkenbund</a:t>
            </a:r>
            <a:endParaRPr lang="da-DK" sz="6400" dirty="0"/>
          </a:p>
          <a:p>
            <a:pPr lvl="1">
              <a:lnSpc>
                <a:spcPct val="120000"/>
              </a:lnSpc>
            </a:pPr>
            <a:r>
              <a:rPr lang="da-DK" sz="6400" dirty="0"/>
              <a:t>Overaktiv blære </a:t>
            </a:r>
            <a:endParaRPr lang="da-DK" sz="6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6400" b="1" dirty="0"/>
              <a:t>Udredning</a:t>
            </a:r>
            <a:r>
              <a:rPr lang="da-DK" sz="6400" dirty="0"/>
              <a:t> </a:t>
            </a:r>
            <a:endParaRPr lang="da-DK" sz="6400" dirty="0"/>
          </a:p>
          <a:p>
            <a:pPr lvl="1">
              <a:lnSpc>
                <a:spcPct val="120000"/>
              </a:lnSpc>
            </a:pPr>
            <a:r>
              <a:rPr lang="da-DK" sz="6400" dirty="0"/>
              <a:t>VVS  </a:t>
            </a:r>
            <a:r>
              <a:rPr lang="da-DK" sz="6400" dirty="0" err="1"/>
              <a:t>Rektaleksploration</a:t>
            </a:r>
            <a:r>
              <a:rPr lang="da-DK" sz="6400" dirty="0"/>
              <a:t> + PSA og DAN-PSS ved mænd</a:t>
            </a:r>
            <a:endParaRPr lang="da-DK" sz="6400" dirty="0"/>
          </a:p>
          <a:p>
            <a:pPr lvl="1">
              <a:lnSpc>
                <a:spcPct val="120000"/>
              </a:lnSpc>
            </a:pPr>
            <a:r>
              <a:rPr lang="da-DK" sz="6400" dirty="0"/>
              <a:t>GU ved kvinder </a:t>
            </a:r>
            <a:endParaRPr lang="da-DK" sz="6400" dirty="0"/>
          </a:p>
          <a:p>
            <a:pPr>
              <a:lnSpc>
                <a:spcPct val="120000"/>
              </a:lnSpc>
            </a:pPr>
            <a:r>
              <a:rPr lang="da-DK" sz="6400" b="1" dirty="0"/>
              <a:t>Behandling</a:t>
            </a:r>
            <a:r>
              <a:rPr lang="da-DK" sz="6400" dirty="0"/>
              <a:t> </a:t>
            </a:r>
            <a:endParaRPr lang="da-DK" sz="6400" dirty="0"/>
          </a:p>
          <a:p>
            <a:pPr lvl="1">
              <a:lnSpc>
                <a:spcPct val="120000"/>
              </a:lnSpc>
            </a:pPr>
            <a:r>
              <a:rPr lang="da-DK" sz="6400" dirty="0"/>
              <a:t>Påkrævet, hvis der er påvirket nyrefunktion, hæmaturi eller hyppige UVI</a:t>
            </a:r>
            <a:endParaRPr lang="da-DK" sz="6400" dirty="0"/>
          </a:p>
          <a:p>
            <a:pPr lvl="1">
              <a:lnSpc>
                <a:spcPct val="120000"/>
              </a:lnSpc>
            </a:pPr>
            <a:r>
              <a:rPr lang="da-DK" sz="6400" dirty="0"/>
              <a:t>Ellers behandles der først, hvis patienten har for mange subjektive gener </a:t>
            </a:r>
            <a:endParaRPr lang="da-DK" sz="6400" dirty="0"/>
          </a:p>
          <a:p>
            <a:pPr lvl="1">
              <a:lnSpc>
                <a:spcPct val="120000"/>
              </a:lnSpc>
            </a:pPr>
            <a:r>
              <a:rPr lang="da-DK" sz="6400" b="1" dirty="0"/>
              <a:t>Kan oftest klares med medicinsk behandling </a:t>
            </a:r>
            <a:endParaRPr lang="da-DK" sz="6400" b="1" dirty="0"/>
          </a:p>
          <a:p>
            <a:pPr lvl="1">
              <a:lnSpc>
                <a:spcPct val="120000"/>
              </a:lnSpc>
            </a:pPr>
            <a:r>
              <a:rPr lang="da-DK" sz="6400" b="1" dirty="0"/>
              <a:t>Kirurgisk behandling = </a:t>
            </a:r>
            <a:r>
              <a:rPr lang="da-DK" sz="6400" dirty="0">
                <a:solidFill>
                  <a:srgbClr val="FF0000"/>
                </a:solidFill>
              </a:rPr>
              <a:t>TUR-P </a:t>
            </a:r>
            <a:endParaRPr lang="da-DK" sz="6400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da-DK" sz="6400" dirty="0"/>
              <a:t>Kan bruges hvis den medicinske behandling svigter, eller problemet vurderes for stort til medicinsk behandling</a:t>
            </a:r>
            <a:endParaRPr lang="da-DK" sz="6400" dirty="0"/>
          </a:p>
          <a:p>
            <a:endParaRPr lang="da-DK" dirty="0"/>
          </a:p>
        </p:txBody>
      </p:sp>
      <p:pic>
        <p:nvPicPr>
          <p:cNvPr id="4" name="Picture 2" descr="Blogs - Enlarged Prostate Surgery TURP and Its Comp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1" y="141411"/>
            <a:ext cx="4591050" cy="38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91590"/>
          </a:xfrm>
        </p:spPr>
        <p:txBody>
          <a:bodyPr/>
          <a:lstStyle/>
          <a:p>
            <a:r>
              <a:rPr lang="da-DK" dirty="0"/>
              <a:t>Prostata cancer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188719"/>
            <a:ext cx="8238893" cy="556891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da-DK" sz="5600" dirty="0">
                <a:solidFill>
                  <a:srgbClr val="FF0000"/>
                </a:solidFill>
              </a:rPr>
              <a:t>Hyppigst forekommende cancer hos mænd i Danmark!</a:t>
            </a:r>
            <a:br>
              <a:rPr lang="da-DK" sz="5600" dirty="0">
                <a:solidFill>
                  <a:srgbClr val="FF0000"/>
                </a:solidFill>
              </a:rPr>
            </a:br>
            <a:endParaRPr lang="da-DK" sz="5600" dirty="0"/>
          </a:p>
          <a:p>
            <a:pPr>
              <a:lnSpc>
                <a:spcPct val="120000"/>
              </a:lnSpc>
            </a:pPr>
            <a:r>
              <a:rPr lang="da-DK" sz="5600" dirty="0"/>
              <a:t>Symptomer oftest som ved BPH = </a:t>
            </a:r>
            <a:r>
              <a:rPr lang="da-DK" sz="5600" dirty="0">
                <a:solidFill>
                  <a:srgbClr val="FF0000"/>
                </a:solidFill>
              </a:rPr>
              <a:t>LUTS </a:t>
            </a:r>
            <a:endParaRPr lang="da-DK" sz="56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4800" dirty="0"/>
              <a:t>Evt. </a:t>
            </a:r>
            <a:r>
              <a:rPr lang="da-DK" sz="4800" dirty="0" err="1"/>
              <a:t>hæmospermi</a:t>
            </a:r>
            <a:r>
              <a:rPr lang="da-DK" sz="4800" dirty="0"/>
              <a:t> 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/>
              <a:t>Evt. smerter i knogler (metastaser) og B-symptomer  </a:t>
            </a:r>
            <a:endParaRPr lang="da-DK" sz="4800" dirty="0"/>
          </a:p>
          <a:p>
            <a:pPr marL="457200" lvl="1" indent="0">
              <a:lnSpc>
                <a:spcPct val="120000"/>
              </a:lnSpc>
              <a:buNone/>
            </a:pPr>
            <a:endParaRPr lang="da-DK" sz="4800" dirty="0"/>
          </a:p>
          <a:p>
            <a:pPr>
              <a:lnSpc>
                <a:spcPct val="120000"/>
              </a:lnSpc>
            </a:pPr>
            <a:r>
              <a:rPr lang="da-DK" sz="5600" dirty="0"/>
              <a:t>Biomarkør = PSA </a:t>
            </a:r>
            <a:br>
              <a:rPr lang="da-DK" sz="5600" dirty="0"/>
            </a:br>
            <a:endParaRPr lang="da-DK" sz="5600" dirty="0"/>
          </a:p>
          <a:p>
            <a:pPr>
              <a:lnSpc>
                <a:spcPct val="120000"/>
              </a:lnSpc>
            </a:pPr>
            <a:r>
              <a:rPr lang="da-DK" sz="5600" b="1" dirty="0"/>
              <a:t>Risikofaktorer 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dirty="0"/>
              <a:t>Alder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/>
              <a:t>Vestlig livsstil </a:t>
            </a:r>
            <a:br>
              <a:rPr lang="da-DK" sz="4800" dirty="0"/>
            </a:br>
            <a:endParaRPr lang="da-DK" sz="5600" dirty="0"/>
          </a:p>
          <a:p>
            <a:pPr>
              <a:lnSpc>
                <a:spcPct val="120000"/>
              </a:lnSpc>
            </a:pPr>
            <a:r>
              <a:rPr lang="da-DK" sz="5600" dirty="0"/>
              <a:t>Jo tidligere sygdommen fanges, jo bedre overlevelse</a:t>
            </a:r>
            <a:endParaRPr lang="da-DK" sz="5600" dirty="0"/>
          </a:p>
          <a:p>
            <a:pPr>
              <a:lnSpc>
                <a:spcPct val="120000"/>
              </a:lnSpc>
            </a:pPr>
            <a:r>
              <a:rPr lang="da-DK" sz="5600" dirty="0"/>
              <a:t>3 af 4 mænd dør ikke af prostatakræft men med den </a:t>
            </a:r>
            <a:br>
              <a:rPr lang="da-DK" sz="5600" dirty="0"/>
            </a:br>
            <a:endParaRPr lang="da-DK" sz="5600" dirty="0"/>
          </a:p>
          <a:p>
            <a:pPr>
              <a:lnSpc>
                <a:spcPct val="120000"/>
              </a:lnSpc>
            </a:pPr>
            <a:r>
              <a:rPr lang="da-DK" sz="5600" dirty="0">
                <a:solidFill>
                  <a:srgbClr val="FF0000"/>
                </a:solidFill>
              </a:rPr>
              <a:t>Behandling</a:t>
            </a:r>
            <a:r>
              <a:rPr lang="da-DK" sz="5600" dirty="0"/>
              <a:t> afhænger af TNM stadie, alder og </a:t>
            </a:r>
            <a:r>
              <a:rPr lang="da-DK" sz="5600" dirty="0" err="1"/>
              <a:t>comorbiditet</a:t>
            </a:r>
            <a:r>
              <a:rPr lang="da-DK" sz="5600" dirty="0"/>
              <a:t> </a:t>
            </a:r>
            <a:br>
              <a:rPr lang="da-DK" sz="5600" dirty="0"/>
            </a:br>
            <a:endParaRPr lang="da-DK" sz="5600" dirty="0"/>
          </a:p>
          <a:p>
            <a:pPr>
              <a:lnSpc>
                <a:spcPct val="120000"/>
              </a:lnSpc>
            </a:pPr>
            <a:r>
              <a:rPr lang="da-DK" sz="5600" b="1" dirty="0"/>
              <a:t>Metastaserer til 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Lymfeknuder (primært langs aorta) </a:t>
            </a:r>
            <a:endParaRPr lang="da-DK" sz="4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Knogler  </a:t>
            </a:r>
            <a:endParaRPr lang="da-DK" sz="4800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14340" name="Picture 4" descr="Prostate Canc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490" y="1490964"/>
            <a:ext cx="4298501" cy="41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aediatric genitourinary cancers and late effects of treatment | Nature  Reviews Urolog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476" y="1245235"/>
            <a:ext cx="5098213" cy="507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Cancer i UG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Cancer i UG er typisk placeret i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Nyre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Blæren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Ureter</a:t>
            </a:r>
            <a:r>
              <a:rPr lang="da-DK" dirty="0"/>
              <a:t> (urinlederen)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For mænd: Penis, prostata og testis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strike="sngStrike" dirty="0"/>
              <a:t>For kvinder: Ovarier, uterus, </a:t>
            </a:r>
            <a:r>
              <a:rPr lang="da-DK" strike="sngStrike" dirty="0" err="1"/>
              <a:t>cervix</a:t>
            </a:r>
            <a:r>
              <a:rPr lang="da-DK" strike="sngStrike" dirty="0"/>
              <a:t>, </a:t>
            </a:r>
            <a:r>
              <a:rPr lang="da-DK" strike="sngStrike" dirty="0" err="1"/>
              <a:t>vulva</a:t>
            </a:r>
            <a:r>
              <a:rPr lang="da-DK" strike="sngStrike" dirty="0"/>
              <a:t> </a:t>
            </a:r>
            <a:endParaRPr lang="da-DK" strike="sngStrike" dirty="0"/>
          </a:p>
          <a:p>
            <a:pPr marL="0" indent="0">
              <a:lnSpc>
                <a:spcPct val="150000"/>
              </a:lnSpc>
              <a:buNone/>
            </a:pPr>
            <a:r>
              <a:rPr lang="da-DK" b="1" dirty="0">
                <a:solidFill>
                  <a:srgbClr val="FF0000"/>
                </a:solidFill>
              </a:rPr>
              <a:t>Hæmaturi = faresignal! Obs urinvejscancer!</a:t>
            </a:r>
            <a:endParaRPr lang="da-DK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Hæmaturi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684499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Hæmaturi</a:t>
            </a:r>
            <a:r>
              <a:rPr lang="da-DK" dirty="0"/>
              <a:t> = blod i urinen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Makroskopisk = synligt blod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Mikroskopisk = blod på U-</a:t>
            </a:r>
            <a:r>
              <a:rPr lang="da-DK" dirty="0" err="1"/>
              <a:t>stix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Årsager = MANGE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Oftest benigne (infektion, sten, traume mv)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KAN være tegn på cancer i urinvejene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Screener man befolkning med </a:t>
            </a:r>
            <a:r>
              <a:rPr lang="da-DK" dirty="0" err="1"/>
              <a:t>stix</a:t>
            </a:r>
            <a:r>
              <a:rPr lang="da-DK" dirty="0"/>
              <a:t>, vil 13-20% have hæmaturi, men kun 1-2% vil have patologisk tilstand i urinvejene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>
                <a:solidFill>
                  <a:srgbClr val="FF0000"/>
                </a:solidFill>
              </a:rPr>
              <a:t>Makroskopisk hæmaturi = faresignal! </a:t>
            </a:r>
            <a:endParaRPr lang="da-DK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b="1" dirty="0">
                <a:solidFill>
                  <a:srgbClr val="FF0000"/>
                </a:solidFill>
              </a:rPr>
              <a:t>Altid obs cancer i blære/nyre </a:t>
            </a:r>
            <a:endParaRPr lang="da-DK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da-DK" dirty="0"/>
          </a:p>
          <a:p>
            <a:endParaRPr lang="da-DK" dirty="0"/>
          </a:p>
        </p:txBody>
      </p:sp>
      <p:pic>
        <p:nvPicPr>
          <p:cNvPr id="6146" name="Picture 2" descr="Blood In Urine (Hematuria): Causes, Diagnosis &amp; Treatmen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59" y="768597"/>
            <a:ext cx="3941337" cy="532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FAQ - Vi hjælper med at besvare dine spørgsmål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1566" y="530578"/>
            <a:ext cx="4973460" cy="568395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Arc 308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6000" dirty="0"/>
              <a:t>Afsluttende spørgsmål? </a:t>
            </a:r>
            <a:endParaRPr lang="da-DK" sz="60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733" y="1032061"/>
            <a:ext cx="5120561" cy="1254456"/>
          </a:xfrm>
        </p:spPr>
        <p:txBody>
          <a:bodyPr>
            <a:normAutofit fontScale="90000"/>
          </a:bodyPr>
          <a:lstStyle/>
          <a:p>
            <a:r>
              <a:rPr lang="da-DK" sz="5400" b="1" dirty="0"/>
              <a:t>Tak for denne gang</a:t>
            </a:r>
            <a:endParaRPr lang="da-DK" sz="5400" b="1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89610" y="3685897"/>
            <a:ext cx="7459980" cy="2587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3600" dirty="0"/>
              <a:t>Rigtig meget held og lykke til eksamen!</a:t>
            </a:r>
            <a:br>
              <a:rPr lang="da-DK" sz="3600" dirty="0"/>
            </a:br>
            <a:r>
              <a:rPr lang="da-DK" sz="3600" dirty="0"/>
              <a:t> </a:t>
            </a:r>
            <a:endParaRPr lang="da-DK" sz="3600" dirty="0"/>
          </a:p>
          <a:p>
            <a:pPr marL="0" indent="0">
              <a:buNone/>
            </a:pPr>
            <a:r>
              <a:rPr lang="da-DK" sz="3600" dirty="0"/>
              <a:t>… Og med jeres videre uddannelse </a:t>
            </a:r>
            <a:r>
              <a:rPr lang="da-DK" sz="3600" dirty="0">
                <a:sym typeface="Wingdings" panose="05000000000000000000" pitchFamily="2" charset="2"/>
              </a:rPr>
              <a:t> </a:t>
            </a:r>
            <a:endParaRPr lang="da-DK" sz="3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107" name="Oval 410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eld og lykke plakat af Bye Bye White Walls - Printler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5" r="-2" b="18120"/>
          <a:stretch>
            <a:fillRect/>
          </a:stretch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9" name="Arc 410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Firkløver Massage | Højbjer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" r="-2" b="12183"/>
          <a:stretch>
            <a:fillRect/>
          </a:stretch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Eksempler på gamle eksamensspørgsmål 3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1800" dirty="0">
                <a:latin typeface="Calibri" panose="020F0502020204030204" pitchFamily="34" charset="0"/>
                <a:ea typeface="Calibri" panose="020F0502020204030204" pitchFamily="34" charset="0"/>
              </a:rPr>
              <a:t>5.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Hvilken af følgende er risikofaktor for udvikling af åreforkalkning?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Tobaksrygning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Kvindeligt køn (XX)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Lavt blodtryk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 Bindevævssygdom</a:t>
            </a:r>
            <a:endParaRPr lang="da-DK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a-DK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da-DK" sz="1800" dirty="0">
                <a:latin typeface="Calibri" panose="020F0502020204030204" pitchFamily="34" charset="0"/>
                <a:ea typeface="Calibri" panose="020F0502020204030204" pitchFamily="34" charset="0"/>
              </a:rPr>
              <a:t>6. 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Hvilken lidelse skal altid mistænkes hos patienter, som pludseligt oplever sort, ildelugtende afføring (</a:t>
            </a:r>
            <a:r>
              <a:rPr lang="da-DK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melæna</a:t>
            </a:r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) eller kaffegrumslignende opkastning? </a:t>
            </a:r>
            <a:endParaRPr lang="da-DK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Blødning fra hæmoride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 Blødning fra øvre </a:t>
            </a:r>
            <a:r>
              <a:rPr lang="da-DK" sz="1800" i="0" u="none" strike="noStrike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mave-tarmkanal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195" marR="36195"/>
            <a:r>
              <a:rPr lang="da-DK" sz="1800" i="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Kræft i tyktarmen</a:t>
            </a:r>
            <a:endParaRPr lang="da-DK" sz="1800" i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 Bugspytkirtelbetændelse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Highlights fra undervisning – lektion 1 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23214</Words>
  <Application>WPS Presentation</Application>
  <PresentationFormat>Widescreen</PresentationFormat>
  <Paragraphs>991</Paragraphs>
  <Slides>76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0" baseType="lpstr">
      <vt:lpstr>Arial</vt:lpstr>
      <vt:lpstr>SimSun</vt:lpstr>
      <vt:lpstr>Wingdings</vt:lpstr>
      <vt:lpstr>Calibri</vt:lpstr>
      <vt:lpstr>Calibri</vt:lpstr>
      <vt:lpstr>Trebuchet MS</vt:lpstr>
      <vt:lpstr>Times New Roman</vt:lpstr>
      <vt:lpstr>Calibri Light</vt:lpstr>
      <vt:lpstr>Microsoft YaHei</vt:lpstr>
      <vt:lpstr>Droid Sans Fallback</vt:lpstr>
      <vt:lpstr>Arial Unicode MS</vt:lpstr>
      <vt:lpstr>Amasis MT Pro Light</vt:lpstr>
      <vt:lpstr>Georgia</vt:lpstr>
      <vt:lpstr>Office-tema</vt:lpstr>
      <vt:lpstr>Undervisning UCL</vt:lpstr>
      <vt:lpstr>Dagens agenda</vt:lpstr>
      <vt:lpstr>Eksamen</vt:lpstr>
      <vt:lpstr>Eksamen</vt:lpstr>
      <vt:lpstr>PowerPoint 演示文稿</vt:lpstr>
      <vt:lpstr>Eksempler på gamle eksamensspørgsmål 1 </vt:lpstr>
      <vt:lpstr>Eksempler på gamle eksamensspørgsmål 2</vt:lpstr>
      <vt:lpstr>Eksempler på gamle eksamensspørgsmål 3 </vt:lpstr>
      <vt:lpstr>Highlights fra undervisning – lektion 1 </vt:lpstr>
      <vt:lpstr>Operationsforløb </vt:lpstr>
      <vt:lpstr>Operationskomplikationer </vt:lpstr>
      <vt:lpstr>ABCDE </vt:lpstr>
      <vt:lpstr>Symptomer på akutte tilstande</vt:lpstr>
      <vt:lpstr>Sepsis</vt:lpstr>
      <vt:lpstr>Highlights fra undervisning – lektion 2 </vt:lpstr>
      <vt:lpstr>Iskæmi + trombose/emboli</vt:lpstr>
      <vt:lpstr>Aortaaneurisme   </vt:lpstr>
      <vt:lpstr>Aortadissektion</vt:lpstr>
      <vt:lpstr>Carotisstenose </vt:lpstr>
      <vt:lpstr>Hypertension, AFLI og hjertesvigt  </vt:lpstr>
      <vt:lpstr>Iskæmisk hjertesygdom </vt:lpstr>
      <vt:lpstr>Iskæmisk hjertesygdom – Stabil angina pectoris</vt:lpstr>
      <vt:lpstr>Bypass operation </vt:lpstr>
      <vt:lpstr>AKS</vt:lpstr>
      <vt:lpstr>Highlights fra undervisning – lektion 3 </vt:lpstr>
      <vt:lpstr>KOL</vt:lpstr>
      <vt:lpstr>KOL</vt:lpstr>
      <vt:lpstr>Kronisk obstruktiv lungesygdom</vt:lpstr>
      <vt:lpstr>Astma</vt:lpstr>
      <vt:lpstr>Lungecancer</vt:lpstr>
      <vt:lpstr>Generelt om cancer</vt:lpstr>
      <vt:lpstr>Lungeemboli</vt:lpstr>
      <vt:lpstr>Pneumothorax</vt:lpstr>
      <vt:lpstr>Brystcancer</vt:lpstr>
      <vt:lpstr>Brystcancer</vt:lpstr>
      <vt:lpstr>Highlights fra undervisning – lektion 4 </vt:lpstr>
      <vt:lpstr>Ulcus ventriculi et duodeni  </vt:lpstr>
      <vt:lpstr>Laktoseintolerans  </vt:lpstr>
      <vt:lpstr>Cøliaki </vt:lpstr>
      <vt:lpstr>Mb. Crohn</vt:lpstr>
      <vt:lpstr>Colitis ulcerosa </vt:lpstr>
      <vt:lpstr>PowerPoint 演示文稿</vt:lpstr>
      <vt:lpstr>Akut abdomen</vt:lpstr>
      <vt:lpstr>Appendicit </vt:lpstr>
      <vt:lpstr>Ileus </vt:lpstr>
      <vt:lpstr>GI blødning</vt:lpstr>
      <vt:lpstr>Colorectal cancer</vt:lpstr>
      <vt:lpstr>Highlights fra undervisning – lektion 5 </vt:lpstr>
      <vt:lpstr>Akut Pancreatitis</vt:lpstr>
      <vt:lpstr>Pancreas cancer </vt:lpstr>
      <vt:lpstr>PowerPoint 演示文稿</vt:lpstr>
      <vt:lpstr>Cirrose</vt:lpstr>
      <vt:lpstr>Cirrose</vt:lpstr>
      <vt:lpstr>Cirrose stigmata</vt:lpstr>
      <vt:lpstr>Galdevejssygdomme – oversigt </vt:lpstr>
      <vt:lpstr>Galdeblæresten - cholecystolithiasis </vt:lpstr>
      <vt:lpstr>Highlights fra undervisning – lektion 6 </vt:lpstr>
      <vt:lpstr>Diabetes </vt:lpstr>
      <vt:lpstr>DM1</vt:lpstr>
      <vt:lpstr>Ketoacidose</vt:lpstr>
      <vt:lpstr>Insulinbehandlet diabetes</vt:lpstr>
      <vt:lpstr>DM komplikationer </vt:lpstr>
      <vt:lpstr>Thyroideasygdomme</vt:lpstr>
      <vt:lpstr>Anæmier</vt:lpstr>
      <vt:lpstr>Malign hæmatologi </vt:lpstr>
      <vt:lpstr>Highlights fra undervisning – lektion 7 </vt:lpstr>
      <vt:lpstr>Nyresvigt</vt:lpstr>
      <vt:lpstr>Cystenyrer</vt:lpstr>
      <vt:lpstr>Urinvejsinfektion (UVI)</vt:lpstr>
      <vt:lpstr>Nyresten </vt:lpstr>
      <vt:lpstr>LUTS</vt:lpstr>
      <vt:lpstr>Prostata cancer </vt:lpstr>
      <vt:lpstr>Cancer i UG</vt:lpstr>
      <vt:lpstr>Hæmaturi</vt:lpstr>
      <vt:lpstr>PowerPoint 演示文稿</vt:lpstr>
      <vt:lpstr>Tak for denne gang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Undervisning UCL</dc:title>
  <dc:creator>Elsi Brink</dc:creator>
  <cp:lastModifiedBy>andreas</cp:lastModifiedBy>
  <cp:revision>34</cp:revision>
  <dcterms:created xsi:type="dcterms:W3CDTF">2025-06-03T14:37:07Z</dcterms:created>
  <dcterms:modified xsi:type="dcterms:W3CDTF">2025-06-03T14:37:07Z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